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90" r:id="rId2"/>
    <p:sldMasterId id="2147483678" r:id="rId3"/>
  </p:sldMasterIdLst>
  <p:notesMasterIdLst>
    <p:notesMasterId r:id="rId41"/>
  </p:notesMasterIdLst>
  <p:sldIdLst>
    <p:sldId id="256" r:id="rId4"/>
    <p:sldId id="265" r:id="rId5"/>
    <p:sldId id="329" r:id="rId6"/>
    <p:sldId id="281" r:id="rId7"/>
    <p:sldId id="313" r:id="rId8"/>
    <p:sldId id="314" r:id="rId9"/>
    <p:sldId id="315" r:id="rId10"/>
    <p:sldId id="311" r:id="rId11"/>
    <p:sldId id="312" r:id="rId12"/>
    <p:sldId id="316" r:id="rId13"/>
    <p:sldId id="317" r:id="rId14"/>
    <p:sldId id="318" r:id="rId15"/>
    <p:sldId id="332" r:id="rId16"/>
    <p:sldId id="277" r:id="rId17"/>
    <p:sldId id="266" r:id="rId18"/>
    <p:sldId id="319" r:id="rId19"/>
    <p:sldId id="323" r:id="rId20"/>
    <p:sldId id="324" r:id="rId21"/>
    <p:sldId id="326" r:id="rId22"/>
    <p:sldId id="325" r:id="rId23"/>
    <p:sldId id="327" r:id="rId24"/>
    <p:sldId id="341" r:id="rId25"/>
    <p:sldId id="322" r:id="rId26"/>
    <p:sldId id="333" r:id="rId27"/>
    <p:sldId id="321" r:id="rId28"/>
    <p:sldId id="334" r:id="rId29"/>
    <p:sldId id="340" r:id="rId30"/>
    <p:sldId id="269" r:id="rId31"/>
    <p:sldId id="342" r:id="rId32"/>
    <p:sldId id="343" r:id="rId33"/>
    <p:sldId id="346" r:id="rId34"/>
    <p:sldId id="348" r:id="rId35"/>
    <p:sldId id="330" r:id="rId36"/>
    <p:sldId id="331" r:id="rId37"/>
    <p:sldId id="336" r:id="rId38"/>
    <p:sldId id="309" r:id="rId39"/>
    <p:sldId id="310" r:id="rId40"/>
  </p:sldIdLst>
  <p:sldSz cx="9144000" cy="5143500" type="screen16x9"/>
  <p:notesSz cx="6858000" cy="9144000"/>
  <p:embeddedFontLst>
    <p:embeddedFont>
      <p:font typeface=".VnAvant" panose="020B7200000000000000"/>
      <p:regular r:id="rId42"/>
      <p:bold r:id="rId43"/>
      <p:italic r:id="rId44"/>
      <p:boldItalic r:id="rId45"/>
    </p:embeddedFont>
    <p:embeddedFont>
      <p:font typeface="Cairo" panose="020B0604020202020204" charset="-78"/>
      <p:regular r:id="rId46"/>
      <p:bold r:id="rId47"/>
    </p:embeddedFont>
    <p:embeddedFont>
      <p:font typeface="Cambria Math" panose="02040503050406030204" pitchFamily="18" charset="0"/>
      <p:regular r:id="rId48"/>
    </p:embeddedFont>
    <p:embeddedFont>
      <p:font typeface="CMU Serif" panose="02000603000000000000" pitchFamily="2"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Nunito Light" pitchFamily="2" charset="0"/>
      <p:regular r:id="rId57"/>
      <p:italic r:id="rId58"/>
    </p:embeddedFont>
    <p:embeddedFont>
      <p:font typeface="PT Sans" panose="020B0503020203020204" pitchFamily="34" charset="0"/>
      <p:regular r:id="rId59"/>
      <p:bold r:id="rId60"/>
      <p:italic r:id="rId61"/>
      <p:boldItalic r:id="rId62"/>
    </p:embeddedFont>
    <p:embeddedFont>
      <p:font typeface="Raleway"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B0A"/>
    <a:srgbClr val="FFCC66"/>
    <a:srgbClr val="FFFAF2"/>
    <a:srgbClr val="120930"/>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F4C98D-BB74-435F-BD16-D8790AF00474}" v="1709" dt="2025-06-04T07:39:50.873"/>
  </p1510:revLst>
</p1510:revInfo>
</file>

<file path=ppt/tableStyles.xml><?xml version="1.0" encoding="utf-8"?>
<a:tblStyleLst xmlns:a="http://schemas.openxmlformats.org/drawingml/2006/main" def="{CD2DFFDB-5507-49D7-89B4-0C1C3621BE3E}">
  <a:tblStyle styleId="{CD2DFFDB-5507-49D7-89B4-0C1C3621BE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FC67CE-5D1D-4B89-BD5D-5DE746DC07F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30" autoAdjust="0"/>
  </p:normalViewPr>
  <p:slideViewPr>
    <p:cSldViewPr snapToGrid="0">
      <p:cViewPr varScale="1">
        <p:scale>
          <a:sx n="115" d="100"/>
          <a:sy n="115" d="100"/>
        </p:scale>
        <p:origin x="5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viewProps" Target="viewProps.xml"/><Relationship Id="rId7" Type="http://schemas.openxmlformats.org/officeDocument/2006/relationships/slide" Target="slides/slide4.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2.xml"/><Relationship Id="rId61" Type="http://schemas.openxmlformats.org/officeDocument/2006/relationships/font" Target="fonts/font2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9.fntdata"/><Relationship Id="rId55"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6ECC0-0575-41AD-AC66-D6E269F08289}" type="doc">
      <dgm:prSet loTypeId="urn:microsoft.com/office/officeart/2005/8/layout/process1" loCatId="process" qsTypeId="urn:microsoft.com/office/officeart/2005/8/quickstyle/simple1" qsCatId="simple" csTypeId="urn:microsoft.com/office/officeart/2005/8/colors/accent1_2" csCatId="accent1" phldr="1"/>
      <dgm:spPr/>
    </dgm:pt>
    <dgm:pt modelId="{FF9A6170-20F0-4E2D-B586-BE4E2F9E5CF3}">
      <dgm:prSet phldrT="[Text]"/>
      <dgm:spPr/>
      <dgm:t>
        <a:bodyPr/>
        <a:lstStyle/>
        <a:p>
          <a:r>
            <a:rPr lang="en-US" dirty="0"/>
            <a:t>Turn to LAU</a:t>
          </a:r>
          <a:endParaRPr lang="vi-VN" dirty="0"/>
        </a:p>
      </dgm:t>
    </dgm:pt>
    <dgm:pt modelId="{8586880D-04E5-4DEE-B222-B6F5481C8064}" type="parTrans" cxnId="{015A0913-52F0-44E5-B2AE-B60AEF1E16CB}">
      <dgm:prSet/>
      <dgm:spPr/>
      <dgm:t>
        <a:bodyPr/>
        <a:lstStyle/>
        <a:p>
          <a:endParaRPr lang="vi-VN"/>
        </a:p>
      </dgm:t>
    </dgm:pt>
    <dgm:pt modelId="{E70B1286-83DB-4C05-A146-6E6927131D3C}" type="sibTrans" cxnId="{015A0913-52F0-44E5-B2AE-B60AEF1E16CB}">
      <dgm:prSet/>
      <dgm:spPr/>
      <dgm:t>
        <a:bodyPr/>
        <a:lstStyle/>
        <a:p>
          <a:endParaRPr lang="vi-VN"/>
        </a:p>
      </dgm:t>
    </dgm:pt>
    <dgm:pt modelId="{50199F03-97F6-49AE-8B33-5381CD51C534}">
      <dgm:prSet phldrT="[Text]"/>
      <dgm:spPr/>
      <dgm:t>
        <a:bodyPr/>
        <a:lstStyle/>
        <a:p>
          <a:r>
            <a:rPr lang="en-US"/>
            <a:t>CLAHE</a:t>
          </a:r>
          <a:endParaRPr lang="vi-VN"/>
        </a:p>
      </dgm:t>
    </dgm:pt>
    <dgm:pt modelId="{B94E9F5F-477E-4BD0-9422-76C95B08C385}" type="parTrans" cxnId="{235A777F-26C9-432F-BAD8-6007288ECEFA}">
      <dgm:prSet/>
      <dgm:spPr/>
      <dgm:t>
        <a:bodyPr/>
        <a:lstStyle/>
        <a:p>
          <a:endParaRPr lang="vi-VN"/>
        </a:p>
      </dgm:t>
    </dgm:pt>
    <dgm:pt modelId="{71DD3F74-CEEC-49E6-A234-7886CF25E113}" type="sibTrans" cxnId="{235A777F-26C9-432F-BAD8-6007288ECEFA}">
      <dgm:prSet/>
      <dgm:spPr/>
      <dgm:t>
        <a:bodyPr/>
        <a:lstStyle/>
        <a:p>
          <a:endParaRPr lang="vi-VN"/>
        </a:p>
      </dgm:t>
    </dgm:pt>
    <dgm:pt modelId="{0A8CFCA1-E608-4E47-96BA-E22F473AE983}">
      <dgm:prSet phldrT="[Text]"/>
      <dgm:spPr/>
      <dgm:t>
        <a:bodyPr/>
        <a:lstStyle/>
        <a:p>
          <a:r>
            <a:rPr lang="en-US"/>
            <a:t>Turn to HSV</a:t>
          </a:r>
          <a:endParaRPr lang="vi-VN"/>
        </a:p>
      </dgm:t>
    </dgm:pt>
    <dgm:pt modelId="{CEFA6F4F-710C-4DC8-A048-CF07A117A96D}" type="parTrans" cxnId="{DE29E9DE-60F4-4B5A-8583-594A21343CE8}">
      <dgm:prSet/>
      <dgm:spPr/>
      <dgm:t>
        <a:bodyPr/>
        <a:lstStyle/>
        <a:p>
          <a:endParaRPr lang="vi-VN"/>
        </a:p>
      </dgm:t>
    </dgm:pt>
    <dgm:pt modelId="{6A7E0097-239D-4E6C-90B8-723FD1F871A7}" type="sibTrans" cxnId="{DE29E9DE-60F4-4B5A-8583-594A21343CE8}">
      <dgm:prSet/>
      <dgm:spPr/>
      <dgm:t>
        <a:bodyPr/>
        <a:lstStyle/>
        <a:p>
          <a:endParaRPr lang="vi-VN"/>
        </a:p>
      </dgm:t>
    </dgm:pt>
    <dgm:pt modelId="{365C3284-E90D-4442-8168-BB82708434B0}">
      <dgm:prSet phldrT="[Text]"/>
      <dgm:spPr/>
      <dgm:t>
        <a:bodyPr/>
        <a:lstStyle/>
        <a:p>
          <a:r>
            <a:rPr lang="en-US"/>
            <a:t>Gamma correction</a:t>
          </a:r>
          <a:endParaRPr lang="vi-VN"/>
        </a:p>
      </dgm:t>
    </dgm:pt>
    <dgm:pt modelId="{F29F4B6A-BEE2-4650-A86D-DB7E292EDA85}" type="parTrans" cxnId="{160025F1-7BF7-4513-91D5-756B68CECDB0}">
      <dgm:prSet/>
      <dgm:spPr/>
      <dgm:t>
        <a:bodyPr/>
        <a:lstStyle/>
        <a:p>
          <a:endParaRPr lang="vi-VN"/>
        </a:p>
      </dgm:t>
    </dgm:pt>
    <dgm:pt modelId="{9531A508-53E1-4C81-BD53-665995CE4953}" type="sibTrans" cxnId="{160025F1-7BF7-4513-91D5-756B68CECDB0}">
      <dgm:prSet/>
      <dgm:spPr/>
      <dgm:t>
        <a:bodyPr/>
        <a:lstStyle/>
        <a:p>
          <a:endParaRPr lang="vi-VN"/>
        </a:p>
      </dgm:t>
    </dgm:pt>
    <dgm:pt modelId="{D554EE94-A59C-4C19-9B8D-4F469A2CDC80}" type="pres">
      <dgm:prSet presAssocID="{D806ECC0-0575-41AD-AC66-D6E269F08289}" presName="Name0" presStyleCnt="0">
        <dgm:presLayoutVars>
          <dgm:dir/>
          <dgm:resizeHandles val="exact"/>
        </dgm:presLayoutVars>
      </dgm:prSet>
      <dgm:spPr/>
    </dgm:pt>
    <dgm:pt modelId="{1BD5D865-F2D4-474D-B104-694869C8D634}" type="pres">
      <dgm:prSet presAssocID="{FF9A6170-20F0-4E2D-B586-BE4E2F9E5CF3}" presName="node" presStyleLbl="node1" presStyleIdx="0" presStyleCnt="4">
        <dgm:presLayoutVars>
          <dgm:bulletEnabled val="1"/>
        </dgm:presLayoutVars>
      </dgm:prSet>
      <dgm:spPr/>
    </dgm:pt>
    <dgm:pt modelId="{76E2833A-A402-43AF-9AAF-7A817C149546}" type="pres">
      <dgm:prSet presAssocID="{E70B1286-83DB-4C05-A146-6E6927131D3C}" presName="sibTrans" presStyleLbl="sibTrans2D1" presStyleIdx="0" presStyleCnt="3"/>
      <dgm:spPr/>
    </dgm:pt>
    <dgm:pt modelId="{73936C1A-6622-4906-8FBC-EE52470EE520}" type="pres">
      <dgm:prSet presAssocID="{E70B1286-83DB-4C05-A146-6E6927131D3C}" presName="connectorText" presStyleLbl="sibTrans2D1" presStyleIdx="0" presStyleCnt="3"/>
      <dgm:spPr/>
    </dgm:pt>
    <dgm:pt modelId="{0E805A62-CC5B-4A66-A088-C4A077BB201A}" type="pres">
      <dgm:prSet presAssocID="{50199F03-97F6-49AE-8B33-5381CD51C534}" presName="node" presStyleLbl="node1" presStyleIdx="1" presStyleCnt="4">
        <dgm:presLayoutVars>
          <dgm:bulletEnabled val="1"/>
        </dgm:presLayoutVars>
      </dgm:prSet>
      <dgm:spPr/>
    </dgm:pt>
    <dgm:pt modelId="{88789924-784D-4F2C-9E15-E59AEAF2C315}" type="pres">
      <dgm:prSet presAssocID="{71DD3F74-CEEC-49E6-A234-7886CF25E113}" presName="sibTrans" presStyleLbl="sibTrans2D1" presStyleIdx="1" presStyleCnt="3"/>
      <dgm:spPr/>
    </dgm:pt>
    <dgm:pt modelId="{5BA7BC26-3023-42F6-BA3B-C0138DF36208}" type="pres">
      <dgm:prSet presAssocID="{71DD3F74-CEEC-49E6-A234-7886CF25E113}" presName="connectorText" presStyleLbl="sibTrans2D1" presStyleIdx="1" presStyleCnt="3"/>
      <dgm:spPr/>
    </dgm:pt>
    <dgm:pt modelId="{6E860ECE-61DB-4D5C-BF21-8583DBB6ACB7}" type="pres">
      <dgm:prSet presAssocID="{0A8CFCA1-E608-4E47-96BA-E22F473AE983}" presName="node" presStyleLbl="node1" presStyleIdx="2" presStyleCnt="4">
        <dgm:presLayoutVars>
          <dgm:bulletEnabled val="1"/>
        </dgm:presLayoutVars>
      </dgm:prSet>
      <dgm:spPr/>
    </dgm:pt>
    <dgm:pt modelId="{D6771A30-56D1-4489-AE06-5BF0C5ADD204}" type="pres">
      <dgm:prSet presAssocID="{6A7E0097-239D-4E6C-90B8-723FD1F871A7}" presName="sibTrans" presStyleLbl="sibTrans2D1" presStyleIdx="2" presStyleCnt="3"/>
      <dgm:spPr/>
    </dgm:pt>
    <dgm:pt modelId="{17849F90-59E6-4236-AB36-5EEA7B2F8B1E}" type="pres">
      <dgm:prSet presAssocID="{6A7E0097-239D-4E6C-90B8-723FD1F871A7}" presName="connectorText" presStyleLbl="sibTrans2D1" presStyleIdx="2" presStyleCnt="3"/>
      <dgm:spPr/>
    </dgm:pt>
    <dgm:pt modelId="{59E7CA2A-EFED-480F-A8CD-DD5E9AECEA0E}" type="pres">
      <dgm:prSet presAssocID="{365C3284-E90D-4442-8168-BB82708434B0}" presName="node" presStyleLbl="node1" presStyleIdx="3" presStyleCnt="4">
        <dgm:presLayoutVars>
          <dgm:bulletEnabled val="1"/>
        </dgm:presLayoutVars>
      </dgm:prSet>
      <dgm:spPr/>
    </dgm:pt>
  </dgm:ptLst>
  <dgm:cxnLst>
    <dgm:cxn modelId="{015A0913-52F0-44E5-B2AE-B60AEF1E16CB}" srcId="{D806ECC0-0575-41AD-AC66-D6E269F08289}" destId="{FF9A6170-20F0-4E2D-B586-BE4E2F9E5CF3}" srcOrd="0" destOrd="0" parTransId="{8586880D-04E5-4DEE-B222-B6F5481C8064}" sibTransId="{E70B1286-83DB-4C05-A146-6E6927131D3C}"/>
    <dgm:cxn modelId="{9181DC2A-61CE-4CB5-A9DB-FD3B2685E48C}" type="presOf" srcId="{6A7E0097-239D-4E6C-90B8-723FD1F871A7}" destId="{17849F90-59E6-4236-AB36-5EEA7B2F8B1E}" srcOrd="1" destOrd="0" presId="urn:microsoft.com/office/officeart/2005/8/layout/process1"/>
    <dgm:cxn modelId="{E347893C-8300-4454-81CD-C4903CEC7040}" type="presOf" srcId="{E70B1286-83DB-4C05-A146-6E6927131D3C}" destId="{73936C1A-6622-4906-8FBC-EE52470EE520}" srcOrd="1" destOrd="0" presId="urn:microsoft.com/office/officeart/2005/8/layout/process1"/>
    <dgm:cxn modelId="{2E1C9D44-B6D0-48EF-AEDA-A6A2BEFA19BB}" type="presOf" srcId="{E70B1286-83DB-4C05-A146-6E6927131D3C}" destId="{76E2833A-A402-43AF-9AAF-7A817C149546}" srcOrd="0" destOrd="0" presId="urn:microsoft.com/office/officeart/2005/8/layout/process1"/>
    <dgm:cxn modelId="{F869306A-BCE0-4437-B66C-9CE060008548}" type="presOf" srcId="{365C3284-E90D-4442-8168-BB82708434B0}" destId="{59E7CA2A-EFED-480F-A8CD-DD5E9AECEA0E}" srcOrd="0" destOrd="0" presId="urn:microsoft.com/office/officeart/2005/8/layout/process1"/>
    <dgm:cxn modelId="{622F156C-10A1-4462-B860-3FD7F37FC4F0}" type="presOf" srcId="{0A8CFCA1-E608-4E47-96BA-E22F473AE983}" destId="{6E860ECE-61DB-4D5C-BF21-8583DBB6ACB7}" srcOrd="0" destOrd="0" presId="urn:microsoft.com/office/officeart/2005/8/layout/process1"/>
    <dgm:cxn modelId="{B7B74A4C-5633-41B9-8498-4203297BE495}" type="presOf" srcId="{6A7E0097-239D-4E6C-90B8-723FD1F871A7}" destId="{D6771A30-56D1-4489-AE06-5BF0C5ADD204}" srcOrd="0" destOrd="0" presId="urn:microsoft.com/office/officeart/2005/8/layout/process1"/>
    <dgm:cxn modelId="{FFD8BE52-8051-48F5-97AE-7D0CC682A1A3}" type="presOf" srcId="{50199F03-97F6-49AE-8B33-5381CD51C534}" destId="{0E805A62-CC5B-4A66-A088-C4A077BB201A}" srcOrd="0" destOrd="0" presId="urn:microsoft.com/office/officeart/2005/8/layout/process1"/>
    <dgm:cxn modelId="{865A227E-9F6C-4077-AF2D-0D7A34ECEF0C}" type="presOf" srcId="{D806ECC0-0575-41AD-AC66-D6E269F08289}" destId="{D554EE94-A59C-4C19-9B8D-4F469A2CDC80}" srcOrd="0" destOrd="0" presId="urn:microsoft.com/office/officeart/2005/8/layout/process1"/>
    <dgm:cxn modelId="{235A777F-26C9-432F-BAD8-6007288ECEFA}" srcId="{D806ECC0-0575-41AD-AC66-D6E269F08289}" destId="{50199F03-97F6-49AE-8B33-5381CD51C534}" srcOrd="1" destOrd="0" parTransId="{B94E9F5F-477E-4BD0-9422-76C95B08C385}" sibTransId="{71DD3F74-CEEC-49E6-A234-7886CF25E113}"/>
    <dgm:cxn modelId="{1431E190-EDF1-44CF-BA3D-6E6DD982EEF2}" type="presOf" srcId="{FF9A6170-20F0-4E2D-B586-BE4E2F9E5CF3}" destId="{1BD5D865-F2D4-474D-B104-694869C8D634}" srcOrd="0" destOrd="0" presId="urn:microsoft.com/office/officeart/2005/8/layout/process1"/>
    <dgm:cxn modelId="{ABAE53B0-9D83-472A-BCCA-53EBC5397A6A}" type="presOf" srcId="{71DD3F74-CEEC-49E6-A234-7886CF25E113}" destId="{88789924-784D-4F2C-9E15-E59AEAF2C315}" srcOrd="0" destOrd="0" presId="urn:microsoft.com/office/officeart/2005/8/layout/process1"/>
    <dgm:cxn modelId="{41AF0FB6-C4AC-4E5E-9B7F-1007C25D5CFF}" type="presOf" srcId="{71DD3F74-CEEC-49E6-A234-7886CF25E113}" destId="{5BA7BC26-3023-42F6-BA3B-C0138DF36208}" srcOrd="1" destOrd="0" presId="urn:microsoft.com/office/officeart/2005/8/layout/process1"/>
    <dgm:cxn modelId="{DE29E9DE-60F4-4B5A-8583-594A21343CE8}" srcId="{D806ECC0-0575-41AD-AC66-D6E269F08289}" destId="{0A8CFCA1-E608-4E47-96BA-E22F473AE983}" srcOrd="2" destOrd="0" parTransId="{CEFA6F4F-710C-4DC8-A048-CF07A117A96D}" sibTransId="{6A7E0097-239D-4E6C-90B8-723FD1F871A7}"/>
    <dgm:cxn modelId="{160025F1-7BF7-4513-91D5-756B68CECDB0}" srcId="{D806ECC0-0575-41AD-AC66-D6E269F08289}" destId="{365C3284-E90D-4442-8168-BB82708434B0}" srcOrd="3" destOrd="0" parTransId="{F29F4B6A-BEE2-4650-A86D-DB7E292EDA85}" sibTransId="{9531A508-53E1-4C81-BD53-665995CE4953}"/>
    <dgm:cxn modelId="{1A3A4138-A644-41BD-B64B-4B9118D56CE1}" type="presParOf" srcId="{D554EE94-A59C-4C19-9B8D-4F469A2CDC80}" destId="{1BD5D865-F2D4-474D-B104-694869C8D634}" srcOrd="0" destOrd="0" presId="urn:microsoft.com/office/officeart/2005/8/layout/process1"/>
    <dgm:cxn modelId="{7C9E112D-D416-407C-AD81-0088E463F96C}" type="presParOf" srcId="{D554EE94-A59C-4C19-9B8D-4F469A2CDC80}" destId="{76E2833A-A402-43AF-9AAF-7A817C149546}" srcOrd="1" destOrd="0" presId="urn:microsoft.com/office/officeart/2005/8/layout/process1"/>
    <dgm:cxn modelId="{34F1F696-D0F9-4F38-A46D-3D3300E5F5A3}" type="presParOf" srcId="{76E2833A-A402-43AF-9AAF-7A817C149546}" destId="{73936C1A-6622-4906-8FBC-EE52470EE520}" srcOrd="0" destOrd="0" presId="urn:microsoft.com/office/officeart/2005/8/layout/process1"/>
    <dgm:cxn modelId="{3AEB4DD6-7A0A-49A6-A1D7-CD7551BC929E}" type="presParOf" srcId="{D554EE94-A59C-4C19-9B8D-4F469A2CDC80}" destId="{0E805A62-CC5B-4A66-A088-C4A077BB201A}" srcOrd="2" destOrd="0" presId="urn:microsoft.com/office/officeart/2005/8/layout/process1"/>
    <dgm:cxn modelId="{0E477EE9-0BD5-48F5-9997-AFD19AD10243}" type="presParOf" srcId="{D554EE94-A59C-4C19-9B8D-4F469A2CDC80}" destId="{88789924-784D-4F2C-9E15-E59AEAF2C315}" srcOrd="3" destOrd="0" presId="urn:microsoft.com/office/officeart/2005/8/layout/process1"/>
    <dgm:cxn modelId="{BB9E676C-4C59-40E2-B6F4-A08B328EAFE3}" type="presParOf" srcId="{88789924-784D-4F2C-9E15-E59AEAF2C315}" destId="{5BA7BC26-3023-42F6-BA3B-C0138DF36208}" srcOrd="0" destOrd="0" presId="urn:microsoft.com/office/officeart/2005/8/layout/process1"/>
    <dgm:cxn modelId="{ACD13541-48CF-4EBA-93F5-BF06C165C809}" type="presParOf" srcId="{D554EE94-A59C-4C19-9B8D-4F469A2CDC80}" destId="{6E860ECE-61DB-4D5C-BF21-8583DBB6ACB7}" srcOrd="4" destOrd="0" presId="urn:microsoft.com/office/officeart/2005/8/layout/process1"/>
    <dgm:cxn modelId="{D5B0B651-CDB2-4236-8215-76C1C5A66A21}" type="presParOf" srcId="{D554EE94-A59C-4C19-9B8D-4F469A2CDC80}" destId="{D6771A30-56D1-4489-AE06-5BF0C5ADD204}" srcOrd="5" destOrd="0" presId="urn:microsoft.com/office/officeart/2005/8/layout/process1"/>
    <dgm:cxn modelId="{A75386CF-B040-402E-BF1E-B272338A0CFC}" type="presParOf" srcId="{D6771A30-56D1-4489-AE06-5BF0C5ADD204}" destId="{17849F90-59E6-4236-AB36-5EEA7B2F8B1E}" srcOrd="0" destOrd="0" presId="urn:microsoft.com/office/officeart/2005/8/layout/process1"/>
    <dgm:cxn modelId="{04ECCFAA-CCFD-4C98-912E-4995780A2B22}" type="presParOf" srcId="{D554EE94-A59C-4C19-9B8D-4F469A2CDC80}" destId="{59E7CA2A-EFED-480F-A8CD-DD5E9AECEA0E}"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5D865-F2D4-474D-B104-694869C8D634}">
      <dsp:nvSpPr>
        <dsp:cNvPr id="0" name=""/>
        <dsp:cNvSpPr/>
      </dsp:nvSpPr>
      <dsp:spPr>
        <a:xfrm>
          <a:off x="2257" y="249147"/>
          <a:ext cx="987160" cy="592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Turn to LAU</a:t>
          </a:r>
          <a:endParaRPr lang="vi-VN" sz="1400" kern="1200" dirty="0"/>
        </a:p>
      </dsp:txBody>
      <dsp:txXfrm>
        <a:off x="19605" y="266495"/>
        <a:ext cx="952464" cy="557600"/>
      </dsp:txXfrm>
    </dsp:sp>
    <dsp:sp modelId="{76E2833A-A402-43AF-9AAF-7A817C149546}">
      <dsp:nvSpPr>
        <dsp:cNvPr id="0" name=""/>
        <dsp:cNvSpPr/>
      </dsp:nvSpPr>
      <dsp:spPr>
        <a:xfrm>
          <a:off x="1088133" y="422888"/>
          <a:ext cx="209277" cy="2448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p>
      </dsp:txBody>
      <dsp:txXfrm>
        <a:off x="1088133" y="471851"/>
        <a:ext cx="146494" cy="146889"/>
      </dsp:txXfrm>
    </dsp:sp>
    <dsp:sp modelId="{0E805A62-CC5B-4A66-A088-C4A077BB201A}">
      <dsp:nvSpPr>
        <dsp:cNvPr id="0" name=""/>
        <dsp:cNvSpPr/>
      </dsp:nvSpPr>
      <dsp:spPr>
        <a:xfrm>
          <a:off x="1384281" y="249147"/>
          <a:ext cx="987160" cy="592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CLAHE</a:t>
          </a:r>
          <a:endParaRPr lang="vi-VN" sz="1400" kern="1200"/>
        </a:p>
      </dsp:txBody>
      <dsp:txXfrm>
        <a:off x="1401629" y="266495"/>
        <a:ext cx="952464" cy="557600"/>
      </dsp:txXfrm>
    </dsp:sp>
    <dsp:sp modelId="{88789924-784D-4F2C-9E15-E59AEAF2C315}">
      <dsp:nvSpPr>
        <dsp:cNvPr id="0" name=""/>
        <dsp:cNvSpPr/>
      </dsp:nvSpPr>
      <dsp:spPr>
        <a:xfrm>
          <a:off x="2470157" y="422888"/>
          <a:ext cx="209277" cy="2448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p>
      </dsp:txBody>
      <dsp:txXfrm>
        <a:off x="2470157" y="471851"/>
        <a:ext cx="146494" cy="146889"/>
      </dsp:txXfrm>
    </dsp:sp>
    <dsp:sp modelId="{6E860ECE-61DB-4D5C-BF21-8583DBB6ACB7}">
      <dsp:nvSpPr>
        <dsp:cNvPr id="0" name=""/>
        <dsp:cNvSpPr/>
      </dsp:nvSpPr>
      <dsp:spPr>
        <a:xfrm>
          <a:off x="2766306" y="249147"/>
          <a:ext cx="987160" cy="592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Turn to HSV</a:t>
          </a:r>
          <a:endParaRPr lang="vi-VN" sz="1400" kern="1200"/>
        </a:p>
      </dsp:txBody>
      <dsp:txXfrm>
        <a:off x="2783654" y="266495"/>
        <a:ext cx="952464" cy="557600"/>
      </dsp:txXfrm>
    </dsp:sp>
    <dsp:sp modelId="{D6771A30-56D1-4489-AE06-5BF0C5ADD204}">
      <dsp:nvSpPr>
        <dsp:cNvPr id="0" name=""/>
        <dsp:cNvSpPr/>
      </dsp:nvSpPr>
      <dsp:spPr>
        <a:xfrm>
          <a:off x="3852182" y="422888"/>
          <a:ext cx="209277" cy="2448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vi-VN" sz="1100" kern="1200"/>
        </a:p>
      </dsp:txBody>
      <dsp:txXfrm>
        <a:off x="3852182" y="471851"/>
        <a:ext cx="146494" cy="146889"/>
      </dsp:txXfrm>
    </dsp:sp>
    <dsp:sp modelId="{59E7CA2A-EFED-480F-A8CD-DD5E9AECEA0E}">
      <dsp:nvSpPr>
        <dsp:cNvPr id="0" name=""/>
        <dsp:cNvSpPr/>
      </dsp:nvSpPr>
      <dsp:spPr>
        <a:xfrm>
          <a:off x="4148330" y="249147"/>
          <a:ext cx="987160" cy="5922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Gamma correction</a:t>
          </a:r>
          <a:endParaRPr lang="vi-VN" sz="1400" kern="1200"/>
        </a:p>
      </dsp:txBody>
      <dsp:txXfrm>
        <a:off x="4165678" y="266495"/>
        <a:ext cx="952464" cy="5576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49A6D25C-04F2-B83B-9CA0-C1546388143A}"/>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D6345830-F02A-CF35-4CAE-0F26872A65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0B73F331-69B6-E1D3-F464-E98FF000B0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6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82BB4ED6-4B0D-795C-E253-73027A08245F}"/>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87E39932-90EC-49AE-F5B0-F06624DDAB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3BF47DC2-74B6-7DFF-1DA4-B5DE9C018D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14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4910FFE5-1F6A-C0ED-FC1D-76C6202D0A0E}"/>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3E97FDCF-82FF-C99F-25B5-D20672AC1A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E0504A4B-0605-0E56-2092-7F7B4E7978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45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6F6080DE-2110-A4CB-004D-688C78703B0D}"/>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722FC9C0-054A-7333-0F45-3731432777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12E65EB6-DA05-9B52-AB70-966079F5D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936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7CDF3118-E33F-90F1-0378-E1CD5A105022}"/>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27B85127-CC14-C456-7366-253F772A28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AAC7EB03-2E2F-A334-78B9-8693946E18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184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5B4DF57A-4D89-432D-13B8-6AD83C862E5D}"/>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D492FACA-5A16-2552-7BC5-D066ADCB70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522F5058-DF9E-D9A7-B4B1-E283A88C96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E0CCD2F9-7B15-77FE-3284-189140AED469}"/>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F0578A11-6EFC-0D21-40FB-095B747E0A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DB603073-712A-E2DA-0A6B-FAC1DE9049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25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50E6A02B-C960-4162-435B-F9CC59F5C2B2}"/>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1AEB14E5-D383-8D45-1FDA-447C29B111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F0FD91BF-C148-0AA6-9458-B3D877DAB8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18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53BBBDF6-5C3A-14D5-A004-A572AE8106ED}"/>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AB0382CF-53A1-2E00-D0EF-F5EB98C66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941AC3C4-28AF-F520-1F11-55AAFF35B3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58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262C33AD-8563-B861-1310-CA1BA5863729}"/>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F5E4ED8D-B3F9-8D69-3E2D-C43ADDB58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A0984B7E-885F-2A38-ABA9-210A561B5D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414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5BB17F1C-F99D-3869-A89D-FD84B9A7BD59}"/>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0961CE71-0761-E0B7-24DC-CD1411FAC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4D8245EA-1458-8DC6-8332-9718700E61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49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5BB17F1C-F99D-3869-A89D-FD84B9A7BD59}"/>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0961CE71-0761-E0B7-24DC-CD1411FAC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4D8245EA-1458-8DC6-8332-9718700E61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4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3ECAF49A-9AD9-921B-F125-689D4C012850}"/>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60F48DE7-660C-F32B-B492-669328CA12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2A472E3D-3268-4CFF-6B19-DD39CD804A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25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06F4DF36-D296-46E2-7674-FD1043A47121}"/>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9177D409-55DE-B843-3760-776B8F2AF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4463298D-FD7E-E5CF-0FBE-31F41DB01C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30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D4A66466-712F-53D2-4968-D347670C656C}"/>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2608673D-DBF2-DD77-4FFB-06E8EFF81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CC492A7C-CE16-CF1F-2A51-49842BE4E9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451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6F2E72C2-5D9E-E4F7-D24B-EC3985A895A3}"/>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4F1E8ACF-00EE-FCA2-99D3-33961D087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82396D1B-249E-191F-B452-F397B0F4B7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590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88F7309B-8EF1-AC05-D39A-53BD57E15D7D}"/>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A50F24CC-3436-1788-C9F5-0B322FED3E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FA3CB60D-AE81-F373-661F-BD78F131BE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730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77ECDA2-CEB3-0481-7FD6-294E9E83D416}"/>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CFFE3955-C3B0-8F60-D75D-2B8395C2B4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6F60F672-55F2-03DE-8050-A4C88EEE6D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97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FF6019BB-8DF1-9465-AECA-E2418A6A0AE7}"/>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DBBE9A09-C489-1168-8457-9650422AC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7ECB83D0-ED7B-D231-0158-D44B5C6EE2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550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FE9DFE8C-EF14-37FA-3E1E-539C4CFF4585}"/>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1D974EB2-B293-E065-BA00-74E3015E55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A7686B1D-34D1-4406-C993-A8AF12019C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453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DD20C332-D02B-D467-919A-B928376EA0F2}"/>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E3CEFCD7-5D01-2040-29B1-27209656A1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B57A5EDD-1541-8C0F-CC72-480F81314B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704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E20EFC24-DACF-31B5-6BDC-287AF72C3FD8}"/>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B75B2509-BE1A-88B2-DBA2-BF353023E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D8838BF7-2E98-B61A-57BC-CB5053E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142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C0164E89-6D52-55AD-0EDF-907CF1AC7064}"/>
            </a:ext>
          </a:extLst>
        </p:cNvPr>
        <p:cNvGrpSpPr/>
        <p:nvPr/>
      </p:nvGrpSpPr>
      <p:grpSpPr>
        <a:xfrm>
          <a:off x="0" y="0"/>
          <a:ext cx="0" cy="0"/>
          <a:chOff x="0" y="0"/>
          <a:chExt cx="0" cy="0"/>
        </a:xfrm>
      </p:grpSpPr>
      <p:sp>
        <p:nvSpPr>
          <p:cNvPr id="312" name="Google Shape;312;g184d99d1a72_0_15:notes">
            <a:extLst>
              <a:ext uri="{FF2B5EF4-FFF2-40B4-BE49-F238E27FC236}">
                <a16:creationId xmlns:a16="http://schemas.microsoft.com/office/drawing/2014/main" id="{CA3A88B4-F334-A18A-5A4C-580CC283E8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a:extLst>
              <a:ext uri="{FF2B5EF4-FFF2-40B4-BE49-F238E27FC236}">
                <a16:creationId xmlns:a16="http://schemas.microsoft.com/office/drawing/2014/main" id="{87487B8E-BA02-5257-0043-C4EF4F661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05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8DA70BE5-2C8B-B310-617D-9C0FAD2BC8B3}"/>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99E59194-E3D0-7261-247E-B0691E08F1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E110D1C1-85A1-B676-FDC0-F9DBB25162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676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a:extLst>
            <a:ext uri="{FF2B5EF4-FFF2-40B4-BE49-F238E27FC236}">
              <a16:creationId xmlns:a16="http://schemas.microsoft.com/office/drawing/2014/main" id="{8A350755-D1FB-2E49-93F7-4E0BB725CE42}"/>
            </a:ext>
          </a:extLst>
        </p:cNvPr>
        <p:cNvGrpSpPr/>
        <p:nvPr/>
      </p:nvGrpSpPr>
      <p:grpSpPr>
        <a:xfrm>
          <a:off x="0" y="0"/>
          <a:ext cx="0" cy="0"/>
          <a:chOff x="0" y="0"/>
          <a:chExt cx="0" cy="0"/>
        </a:xfrm>
      </p:grpSpPr>
      <p:sp>
        <p:nvSpPr>
          <p:cNvPr id="299" name="Google Shape;299;g54dda1946d_6_332:notes">
            <a:extLst>
              <a:ext uri="{FF2B5EF4-FFF2-40B4-BE49-F238E27FC236}">
                <a16:creationId xmlns:a16="http://schemas.microsoft.com/office/drawing/2014/main" id="{6586CF56-BF24-3BBC-F7B3-66D9D2F3F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a:extLst>
              <a:ext uri="{FF2B5EF4-FFF2-40B4-BE49-F238E27FC236}">
                <a16:creationId xmlns:a16="http://schemas.microsoft.com/office/drawing/2014/main" id="{418C1558-2C82-CE0A-90AB-0C837A79C4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4273934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a:extLst>
            <a:ext uri="{FF2B5EF4-FFF2-40B4-BE49-F238E27FC236}">
              <a16:creationId xmlns:a16="http://schemas.microsoft.com/office/drawing/2014/main" id="{8A350755-D1FB-2E49-93F7-4E0BB725CE42}"/>
            </a:ext>
          </a:extLst>
        </p:cNvPr>
        <p:cNvGrpSpPr/>
        <p:nvPr/>
      </p:nvGrpSpPr>
      <p:grpSpPr>
        <a:xfrm>
          <a:off x="0" y="0"/>
          <a:ext cx="0" cy="0"/>
          <a:chOff x="0" y="0"/>
          <a:chExt cx="0" cy="0"/>
        </a:xfrm>
      </p:grpSpPr>
      <p:sp>
        <p:nvSpPr>
          <p:cNvPr id="299" name="Google Shape;299;g54dda1946d_6_332:notes">
            <a:extLst>
              <a:ext uri="{FF2B5EF4-FFF2-40B4-BE49-F238E27FC236}">
                <a16:creationId xmlns:a16="http://schemas.microsoft.com/office/drawing/2014/main" id="{6586CF56-BF24-3BBC-F7B3-66D9D2F3F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a:extLst>
              <a:ext uri="{FF2B5EF4-FFF2-40B4-BE49-F238E27FC236}">
                <a16:creationId xmlns:a16="http://schemas.microsoft.com/office/drawing/2014/main" id="{418C1558-2C82-CE0A-90AB-0C837A79C4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230844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69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83B34E12-01F1-E4AA-1AE2-147251978077}"/>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353CE33D-DC1B-F58A-3635-3DCBA35C51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6731D3BC-5F14-642D-B171-A54600B4D8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92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E7EDFFA3-B022-ADCF-047D-97E921ECC735}"/>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94B77B5D-4FB4-F027-9B13-334B811CAD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0C8E65ED-6A77-5C03-B55C-D4D5BB16FE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68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3381410-AEA1-1D67-0A95-F0E6F99B60C4}"/>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4783F8A0-D582-84F3-256C-2845969DF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DDB0FAA5-3240-8954-BBDE-960E450FAA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28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3C9F5CB7-C24A-E955-BCE8-8FDFCF6BED41}"/>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13667A32-485B-E8DF-DAD2-CD76A37C7D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891576D0-C8E3-EF9C-0318-2738066D81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84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B7ACB59E-DB39-8C40-7CA8-89016C0650C3}"/>
            </a:ext>
          </a:extLst>
        </p:cNvPr>
        <p:cNvGrpSpPr/>
        <p:nvPr/>
      </p:nvGrpSpPr>
      <p:grpSpPr>
        <a:xfrm>
          <a:off x="0" y="0"/>
          <a:ext cx="0" cy="0"/>
          <a:chOff x="0" y="0"/>
          <a:chExt cx="0" cy="0"/>
        </a:xfrm>
      </p:grpSpPr>
      <p:sp>
        <p:nvSpPr>
          <p:cNvPr id="289" name="Google Shape;289;g54dda1946d_6_308:notes">
            <a:extLst>
              <a:ext uri="{FF2B5EF4-FFF2-40B4-BE49-F238E27FC236}">
                <a16:creationId xmlns:a16="http://schemas.microsoft.com/office/drawing/2014/main" id="{16E71D23-17A5-D4D1-84DF-D5C4E1D568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a:extLst>
              <a:ext uri="{FF2B5EF4-FFF2-40B4-BE49-F238E27FC236}">
                <a16:creationId xmlns:a16="http://schemas.microsoft.com/office/drawing/2014/main" id="{A1BC6739-19C0-B593-BA06-7862B88CC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887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rot="-10539848" flipH="1">
            <a:off x="6108563" y="4049075"/>
            <a:ext cx="4573901" cy="3479217"/>
            <a:chOff x="1522650" y="1117750"/>
            <a:chExt cx="4574075" cy="3479350"/>
          </a:xfrm>
        </p:grpSpPr>
        <p:sp>
          <p:nvSpPr>
            <p:cNvPr id="108" name="Google Shape;108;p1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rot="-10539848" flipH="1">
            <a:off x="6108563" y="4049075"/>
            <a:ext cx="4573901" cy="3479217"/>
            <a:chOff x="1522650" y="1117750"/>
            <a:chExt cx="4574075" cy="3479350"/>
          </a:xfrm>
        </p:grpSpPr>
        <p:sp>
          <p:nvSpPr>
            <p:cNvPr id="123" name="Google Shape;123;p1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5"/>
          <p:cNvSpPr txBox="1">
            <a:spLocks noGrp="1"/>
          </p:cNvSpPr>
          <p:nvPr>
            <p:ph type="title"/>
          </p:nvPr>
        </p:nvSpPr>
        <p:spPr>
          <a:xfrm>
            <a:off x="3889175" y="100005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5"/>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txBox="1">
            <a:spLocks noGrp="1"/>
          </p:cNvSpPr>
          <p:nvPr>
            <p:ph type="title"/>
          </p:nvPr>
        </p:nvSpPr>
        <p:spPr>
          <a:xfrm>
            <a:off x="713225" y="707075"/>
            <a:ext cx="2345400" cy="97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6"/>
          <p:cNvSpPr txBox="1">
            <a:spLocks noGrp="1"/>
          </p:cNvSpPr>
          <p:nvPr>
            <p:ph type="subTitle" idx="1"/>
          </p:nvPr>
        </p:nvSpPr>
        <p:spPr>
          <a:xfrm>
            <a:off x="713225" y="1606775"/>
            <a:ext cx="2345400" cy="11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6"/>
          <p:cNvSpPr>
            <a:spLocks noGrp="1"/>
          </p:cNvSpPr>
          <p:nvPr>
            <p:ph type="pic" idx="2"/>
          </p:nvPr>
        </p:nvSpPr>
        <p:spPr>
          <a:xfrm>
            <a:off x="5588500" y="539500"/>
            <a:ext cx="2801100" cy="4064700"/>
          </a:xfrm>
          <a:prstGeom prst="roundRect">
            <a:avLst>
              <a:gd name="adj" fmla="val 16667"/>
            </a:avLst>
          </a:prstGeom>
          <a:noFill/>
          <a:ln>
            <a:noFill/>
          </a:ln>
        </p:spPr>
      </p:sp>
      <p:sp>
        <p:nvSpPr>
          <p:cNvPr id="137" name="Google Shape;137;p16"/>
          <p:cNvSpPr>
            <a:spLocks noGrp="1"/>
          </p:cNvSpPr>
          <p:nvPr>
            <p:ph type="pic" idx="3"/>
          </p:nvPr>
        </p:nvSpPr>
        <p:spPr>
          <a:xfrm>
            <a:off x="3171450" y="539500"/>
            <a:ext cx="2304300" cy="2285700"/>
          </a:xfrm>
          <a:prstGeom prst="roundRect">
            <a:avLst>
              <a:gd name="adj" fmla="val 16667"/>
            </a:avLst>
          </a:prstGeom>
          <a:noFill/>
          <a:ln>
            <a:noFill/>
          </a:ln>
        </p:spPr>
      </p:sp>
      <p:sp>
        <p:nvSpPr>
          <p:cNvPr id="138" name="Google Shape;138;p16"/>
          <p:cNvSpPr>
            <a:spLocks noGrp="1"/>
          </p:cNvSpPr>
          <p:nvPr>
            <p:ph type="pic" idx="4"/>
          </p:nvPr>
        </p:nvSpPr>
        <p:spPr>
          <a:xfrm>
            <a:off x="3171450" y="2953775"/>
            <a:ext cx="2304300" cy="1650300"/>
          </a:xfrm>
          <a:prstGeom prst="roundRect">
            <a:avLst>
              <a:gd name="adj" fmla="val 16667"/>
            </a:avLst>
          </a:prstGeom>
          <a:noFill/>
          <a:ln>
            <a:noFill/>
          </a:ln>
        </p:spPr>
      </p:sp>
      <p:sp>
        <p:nvSpPr>
          <p:cNvPr id="139" name="Google Shape;139;p16"/>
          <p:cNvSpPr>
            <a:spLocks noGrp="1"/>
          </p:cNvSpPr>
          <p:nvPr>
            <p:ph type="pic" idx="5"/>
          </p:nvPr>
        </p:nvSpPr>
        <p:spPr>
          <a:xfrm>
            <a:off x="754400" y="2953775"/>
            <a:ext cx="2304300" cy="1650300"/>
          </a:xfrm>
          <a:prstGeom prst="roundRect">
            <a:avLst>
              <a:gd name="adj" fmla="val 1666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rot="-10539848" flipH="1">
            <a:off x="6108563" y="4049075"/>
            <a:ext cx="4573901" cy="3479217"/>
            <a:chOff x="1522650" y="1117750"/>
            <a:chExt cx="4574075" cy="3479350"/>
          </a:xfrm>
        </p:grpSpPr>
        <p:sp>
          <p:nvSpPr>
            <p:cNvPr id="145" name="Google Shape;145;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7"/>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21"/>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1"/>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1"/>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21"/>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21"/>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21"/>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21"/>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21"/>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8"/>
        <p:cNvGrpSpPr/>
        <p:nvPr/>
      </p:nvGrpSpPr>
      <p:grpSpPr>
        <a:xfrm>
          <a:off x="0" y="0"/>
          <a:ext cx="0" cy="0"/>
          <a:chOff x="0" y="0"/>
          <a:chExt cx="0" cy="0"/>
        </a:xfrm>
      </p:grpSpPr>
      <p:sp>
        <p:nvSpPr>
          <p:cNvPr id="209" name="Google Shape;209;p22"/>
          <p:cNvSpPr txBox="1">
            <a:spLocks noGrp="1"/>
          </p:cNvSpPr>
          <p:nvPr>
            <p:ph type="title" hasCustomPrompt="1"/>
          </p:nvPr>
        </p:nvSpPr>
        <p:spPr>
          <a:xfrm>
            <a:off x="1200575" y="2266166"/>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a:spLocks noGrp="1"/>
          </p:cNvSpPr>
          <p:nvPr>
            <p:ph type="subTitle" idx="1"/>
          </p:nvPr>
        </p:nvSpPr>
        <p:spPr>
          <a:xfrm>
            <a:off x="1200575" y="2948884"/>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1" name="Google Shape;211;p22"/>
          <p:cNvSpPr txBox="1">
            <a:spLocks noGrp="1"/>
          </p:cNvSpPr>
          <p:nvPr>
            <p:ph type="title" idx="2" hasCustomPrompt="1"/>
          </p:nvPr>
        </p:nvSpPr>
        <p:spPr>
          <a:xfrm>
            <a:off x="1200575" y="977950"/>
            <a:ext cx="2739300" cy="6663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a:spLocks noGrp="1"/>
          </p:cNvSpPr>
          <p:nvPr>
            <p:ph type="subTitle" idx="3"/>
          </p:nvPr>
        </p:nvSpPr>
        <p:spPr>
          <a:xfrm>
            <a:off x="1200575" y="1669422"/>
            <a:ext cx="27393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3" name="Google Shape;213;p22"/>
          <p:cNvSpPr txBox="1">
            <a:spLocks noGrp="1"/>
          </p:cNvSpPr>
          <p:nvPr>
            <p:ph type="title" idx="4" hasCustomPrompt="1"/>
          </p:nvPr>
        </p:nvSpPr>
        <p:spPr>
          <a:xfrm>
            <a:off x="1200575" y="3555582"/>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a:spLocks noGrp="1"/>
          </p:cNvSpPr>
          <p:nvPr>
            <p:ph type="subTitle" idx="5"/>
          </p:nvPr>
        </p:nvSpPr>
        <p:spPr>
          <a:xfrm>
            <a:off x="1200575" y="4238300"/>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pic>
        <p:nvPicPr>
          <p:cNvPr id="215" name="Google Shape;215;p2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rot="10800000" flipH="1">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5"/>
            <p:cNvGrpSpPr/>
            <p:nvPr/>
          </p:nvGrpSpPr>
          <p:grpSpPr>
            <a:xfrm rot="-10539848" flipH="1">
              <a:off x="6108563" y="4049075"/>
              <a:ext cx="4573901" cy="3479217"/>
              <a:chOff x="1522650" y="1117750"/>
              <a:chExt cx="4574075" cy="3479350"/>
            </a:xfrm>
          </p:grpSpPr>
          <p:sp>
            <p:nvSpPr>
              <p:cNvPr id="237" name="Google Shape;237;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7175" y="1438750"/>
            <a:ext cx="1230300" cy="881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909B-435F-F8AF-D010-82E564B81B58}"/>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3A1BCE-7F9B-36B8-30AC-D15688BDA76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7B000-DC30-0950-07F8-EA84DF7F81B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240332A-1E90-409F-9A8C-1808A5E09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8986-037A-C739-9230-8858F6457103}"/>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2480100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F9AA-CC13-B766-C990-E734F8588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3E80E-8622-85C1-7E96-835AA87648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DFAA8-6875-5D7F-016E-FD92BBFA9D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A43E8B8-7F39-068A-6507-352A60F27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FE781-A0EB-9445-FC1C-9ED87C1DB665}"/>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1934034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BF0F-300B-1F9B-65F9-BACD4FA571AC}"/>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A2C12-DE32-73E8-CA3E-00A7B5C1962E}"/>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3790F-CA0C-0CB5-17D8-63AB82F60B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C7551E-8678-0E9F-2E4F-FA85FEC77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03979-E2E5-6CCD-CE8F-5E5FAEFADE34}"/>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1109381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E2D9-CE8C-7AAB-7B43-83F7A634F0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5AF70D-BD97-4834-C389-79BD45182852}"/>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8B4BB-7BA7-B49A-5B65-635E3C09E111}"/>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64412E-DFA0-706D-78E2-A7882815842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0775787-2813-8559-2B6B-D248EF6D7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636C3-5AC2-86A0-2F2E-9FC44CF291B0}"/>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1263175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776E-D220-FAC3-D13F-2FB88C03DFD9}"/>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6B1ED5-B672-1815-AB30-DF644D03CE95}"/>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6232D9-F9C1-2041-4FEB-A3194D2663C2}"/>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7B297-0EFB-FDFD-F653-83D323FD6E79}"/>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5346B6-EA0B-5547-E7B1-A01E7401811F}"/>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08DF76-A05A-2AF9-E128-7A513B910A7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7746D3E-7B8B-EFC6-1D50-C37F9E57D1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F5C59-8FBD-5945-F3E4-A449AE337693}"/>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2073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6E6E-C419-2977-08B1-65A438F85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9D596-8FCC-6AE6-2091-22032686AB6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0C8B9D3-7E06-226B-EF03-F54FBCC98C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5DCE72-81A2-F82E-762D-D936ED8C9D27}"/>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279275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822C35-4881-F68F-A28D-567B01863EF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EE71F8F-2EFE-E0DE-CAC6-CBD9086F0A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D6CC6E-AD41-CCDC-79A5-31F577000AD9}"/>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3702149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5C54-9444-14F2-72FF-EF542C0C44B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6EAF65-0960-76F9-CB7E-CBF9F5A4A6C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0C23D1-2BE9-4489-7F2E-D3574FA04C3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F7F038-7F8F-3412-73CB-8C788DD55D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782EC7-1659-2302-339B-D6FABEC71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A98AE-954B-4D9F-21A6-EB90C1B27999}"/>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1070567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9ED7-AC70-E458-9BDF-8FC4FE558B4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D8F8D1-D242-8B4A-A86B-B8D5EBC9AE4C}"/>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DE1A5F-4A9B-3B17-E0A7-4FC916CA60F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4B851-DBCE-3260-C6C6-F9054FF4AAF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100ACD8-0E45-F395-2590-6FF6782F8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ACF06-5A31-4C92-6AD6-9A6D7395A7DA}"/>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4199586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1A04-FFE2-2E1E-27E2-9FD237DFBE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CE8D79-3147-83AC-FCCD-3D3A12C6A7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42D4F-5A78-2E4C-B55F-68427C5FB1D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A253BB-8F2E-D87F-CB17-204B45F2D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E7BA5-7BFF-9893-C402-A9202CE29AC8}"/>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357588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90229"/>
            <a:ext cx="7704000" cy="348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D65262-6D6C-5E8F-8BFA-149794A06DE8}"/>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627DB6-ABE3-6ECC-0546-30A4224EB261}"/>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04DA6-52BE-8B1A-C38B-966A23A2F82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9E32C06-77E1-9E0C-CB47-C64531FF5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5FFE3-EE92-ACB4-5EE6-65CC90A3606D}"/>
              </a:ext>
            </a:extLst>
          </p:cNvPr>
          <p:cNvSpPr>
            <a:spLocks noGrp="1"/>
          </p:cNvSpPr>
          <p:nvPr>
            <p:ph type="sldNum" sz="quarter" idx="12"/>
          </p:nvPr>
        </p:nvSpPr>
        <p:spPr/>
        <p:txBody>
          <a:bodyPr/>
          <a:lstStyle/>
          <a:p>
            <a:fld id="{97938CF6-9CA3-483D-B51A-31C074D73336}" type="slidenum">
              <a:rPr lang="en-US" smtClean="0"/>
              <a:t>‹#›</a:t>
            </a:fld>
            <a:endParaRPr lang="en-US"/>
          </a:p>
        </p:txBody>
      </p:sp>
    </p:spTree>
    <p:extLst>
      <p:ext uri="{BB962C8B-B14F-4D97-AF65-F5344CB8AC3E}">
        <p14:creationId xmlns:p14="http://schemas.microsoft.com/office/powerpoint/2010/main" val="3951107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8E7B-5238-4441-DCA2-F3F5220B1280}"/>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955C45-738E-A018-15C4-6B381490DA4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FCE5D7-48B0-9450-06EB-CAC2C79D717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701591-CDC6-7666-7233-4000675BE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76070-D538-2986-F230-3B9B14A322A7}"/>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4241216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1972-358C-7B75-4F86-AC910CE5E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57B278-8925-2068-B586-877C15B7C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E9FB1-B045-6556-A9E2-E5A133D29A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BF31CA-5AB4-393F-FD39-3F19D4745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17E2A-3ECF-949C-A9AA-00FBA593A5B9}"/>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3908240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498C-693E-27B5-7C1F-91677B5456A3}"/>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FB4216-4DD6-6A3B-168D-AC917FAFC3ED}"/>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8D4ECB-BFC5-5022-CD7A-C7C0E5D62A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7C4ADD-DDFF-238C-075A-32937E04B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4937-11AE-D840-DB35-7EC255B2C5A7}"/>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656478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DEA3-E630-6377-08EE-3197B7ABA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355E8-A33C-D377-1C83-0A634789CC94}"/>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8822FA-60F4-001F-99C5-98AE647560C0}"/>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FA189-09FB-817A-7822-0E14CC3B195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C88B85-FD00-46FC-055F-8DB77CD59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A5EBE-9641-F3BC-CAF2-016A050C223C}"/>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138341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8851-61DD-6EC4-6F0E-73FDE07A4361}"/>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7092BE-B997-5178-B24A-250919CFEFB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1E99BD-2BA4-62C5-4A51-BDBEFFEB5C1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B444AF-C1D8-FF3E-E77E-E42E461CD93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5B496-6A26-0574-E6E1-F1F6140A988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D08208-22DB-AA4B-96AF-6D24F115C7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F979D1F-7CB0-2613-CAAB-6D54DFA8CA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9A26C4-60BA-1224-D6C4-0F83EFB3AD0A}"/>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29931535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C270-AE2B-E6E5-EFDF-19307E77C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14378-42F7-5D70-90A6-5AF61A1AD44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5D82AE5-04FE-1F7A-572E-D417B13FFB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48BCF-55AA-63CE-07A0-21F3B7C2F707}"/>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3719304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6A2A4A-CC79-BB2C-453D-7772DCE4E25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F6AB0E4-F977-6FE5-9AD4-50013AB78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A47228-EC4E-9998-B5D6-A3C16F2865E9}"/>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528671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6FA1-8C0C-7724-C207-83431AD81D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95704C-1401-01D5-7D21-964DAC604A8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D3C979-CC58-7C53-AB76-B50FA8ED4EA3}"/>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B9D6D0-DE51-A291-4AB1-732CFB3A279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752DB7-A13F-7DF2-A07E-46FDD442A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D78E9-159A-8FE8-F4A0-A33F8B0A03FA}"/>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3602174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FB74-488E-1E68-E15F-E223A0C0CCB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C2BF69-61D0-9AEA-C8BB-34CA07910C1F}"/>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C55DDC-D9D2-1173-40A2-FF9F3C6CECE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BEBF8-1475-C094-9030-842D1E7F833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64E9D5D-DE17-ABBE-A0C9-A39E30828B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3D0039-0681-C296-3D9D-B78187899F80}"/>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709040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rot="-10539848" flipH="1">
            <a:off x="6108563" y="4049075"/>
            <a:ext cx="4573901" cy="3479217"/>
            <a:chOff x="1522650" y="1117750"/>
            <a:chExt cx="4574075" cy="3479350"/>
          </a:xfrm>
        </p:grpSpPr>
        <p:sp>
          <p:nvSpPr>
            <p:cNvPr id="35" name="Google Shape;35;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0711-5C12-6593-C5A7-58F58A5188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D6F33C-55A0-E6CA-762E-0558329F77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57347-1993-CD7D-1910-68B93FE4FA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A4DBE15-BF5D-B6BD-A179-070D883C6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5AE19-2D02-3868-C3E9-09676189E0A2}"/>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36953607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FD6A25-7956-0A64-E837-0B658ADC78A1}"/>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B5EF4-DB6A-724A-72F7-A6BD937D365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F7D99-CA20-2620-4D20-E7A677C3BE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A67983-53B6-78A3-F228-210FA0570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F4505-6427-DE36-B609-485B1058A900}"/>
              </a:ext>
            </a:extLst>
          </p:cNvPr>
          <p:cNvSpPr>
            <a:spLocks noGrp="1"/>
          </p:cNvSpPr>
          <p:nvPr>
            <p:ph type="sldNum" sz="quarter" idx="12"/>
          </p:nvPr>
        </p:nvSpPr>
        <p:spPr/>
        <p:txBody>
          <a:bodyPr/>
          <a:lstStyle/>
          <a:p>
            <a:fld id="{EF9DF6ED-5CF8-489E-A956-1687A94509AE}" type="slidenum">
              <a:rPr lang="en-US" smtClean="0"/>
              <a:t>‹#›</a:t>
            </a:fld>
            <a:endParaRPr lang="en-US"/>
          </a:p>
        </p:txBody>
      </p:sp>
    </p:spTree>
    <p:extLst>
      <p:ext uri="{BB962C8B-B14F-4D97-AF65-F5344CB8AC3E}">
        <p14:creationId xmlns:p14="http://schemas.microsoft.com/office/powerpoint/2010/main" val="217316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3830000" y="17164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rot="10800000" flipH="1">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rot="10800000" flipH="1">
              <a:off x="0" y="0"/>
              <a:ext cx="4727801" cy="2256875"/>
            </a:xfrm>
            <a:prstGeom prst="rect">
              <a:avLst/>
            </a:prstGeom>
            <a:noFill/>
            <a:ln>
              <a:noFill/>
            </a:ln>
          </p:spPr>
        </p:pic>
      </p:grpSp>
      <p:sp>
        <p:nvSpPr>
          <p:cNvPr id="70" name="Google Shape;70;p9"/>
          <p:cNvSpPr txBox="1">
            <a:spLocks noGrp="1"/>
          </p:cNvSpPr>
          <p:nvPr>
            <p:ph type="title"/>
          </p:nvPr>
        </p:nvSpPr>
        <p:spPr>
          <a:xfrm>
            <a:off x="713225" y="1528900"/>
            <a:ext cx="48729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713225" y="3640050"/>
            <a:ext cx="4872900" cy="4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0" y="0"/>
            <a:ext cx="9144000" cy="5143500"/>
          </a:xfrm>
          <a:prstGeom prst="rect">
            <a:avLst/>
          </a:prstGeom>
          <a:noFill/>
          <a:ln>
            <a:noFill/>
          </a:ln>
        </p:spPr>
      </p:sp>
      <p:sp>
        <p:nvSpPr>
          <p:cNvPr id="74" name="Google Shape;74;p10"/>
          <p:cNvSpPr txBox="1">
            <a:spLocks noGrp="1"/>
          </p:cNvSpPr>
          <p:nvPr>
            <p:ph type="title"/>
          </p:nvPr>
        </p:nvSpPr>
        <p:spPr>
          <a:xfrm>
            <a:off x="720000" y="4014450"/>
            <a:ext cx="5713200" cy="57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rot="-10539848" flipH="1">
              <a:off x="6108563" y="4049075"/>
              <a:ext cx="4573901" cy="3479217"/>
              <a:chOff x="1522650" y="1117750"/>
              <a:chExt cx="4574075" cy="3479350"/>
            </a:xfrm>
          </p:grpSpPr>
          <p:sp>
            <p:nvSpPr>
              <p:cNvPr id="80" name="Google Shape;80;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5"/>
        <p:cNvGrpSpPr/>
        <p:nvPr/>
      </p:nvGrpSpPr>
      <p:grpSpPr>
        <a:xfrm>
          <a:off x="0" y="0"/>
          <a:ext cx="0" cy="0"/>
          <a:chOff x="0" y="0"/>
          <a:chExt cx="0" cy="0"/>
        </a:xfrm>
      </p:grpSpPr>
      <p:sp>
        <p:nvSpPr>
          <p:cNvPr id="86" name="Google Shape;86;p11"/>
          <p:cNvSpPr txBox="1">
            <a:spLocks noGrp="1"/>
          </p:cNvSpPr>
          <p:nvPr>
            <p:ph type="title" hasCustomPrompt="1"/>
          </p:nvPr>
        </p:nvSpPr>
        <p:spPr>
          <a:xfrm>
            <a:off x="4076350" y="2296400"/>
            <a:ext cx="3843300" cy="10851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a:spLocks noGrp="1"/>
          </p:cNvSpPr>
          <p:nvPr>
            <p:ph type="subTitle" idx="1"/>
          </p:nvPr>
        </p:nvSpPr>
        <p:spPr>
          <a:xfrm>
            <a:off x="4076350" y="3426700"/>
            <a:ext cx="38433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pic>
        <p:nvPicPr>
          <p:cNvPr id="19" name="Picture 18">
            <a:extLst>
              <a:ext uri="{FF2B5EF4-FFF2-40B4-BE49-F238E27FC236}">
                <a16:creationId xmlns:a16="http://schemas.microsoft.com/office/drawing/2014/main" id="{4527B0D3-9741-1B2D-92E9-5B099EEA827B}"/>
              </a:ext>
            </a:extLst>
          </p:cNvPr>
          <p:cNvPicPr>
            <a:picLocks noChangeAspect="1"/>
          </p:cNvPicPr>
          <p:nvPr userDrawn="1"/>
        </p:nvPicPr>
        <p:blipFill>
          <a:blip r:embed="rId21"/>
          <a:srcRect l="8734" t="80500" r="66535" b="11171"/>
          <a:stretch>
            <a:fillRect/>
          </a:stretch>
        </p:blipFill>
        <p:spPr>
          <a:xfrm>
            <a:off x="7346022" y="-5476"/>
            <a:ext cx="1797978" cy="4283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77" r:id="rId8"/>
    <p:sldLayoutId id="2147483657" r:id="rId9"/>
    <p:sldLayoutId id="2147483659" r:id="rId10"/>
    <p:sldLayoutId id="2147483660" r:id="rId11"/>
    <p:sldLayoutId id="2147483661" r:id="rId12"/>
    <p:sldLayoutId id="2147483662" r:id="rId13"/>
    <p:sldLayoutId id="2147483663" r:id="rId14"/>
    <p:sldLayoutId id="2147483665" r:id="rId15"/>
    <p:sldLayoutId id="2147483667" r:id="rId16"/>
    <p:sldLayoutId id="2147483668" r:id="rId17"/>
    <p:sldLayoutId id="2147483670" r:id="rId18"/>
    <p:sldLayoutId id="214748367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D4C76-C0D2-97E6-9091-461B7FF7961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DF76A2-6BDE-128E-9BAF-12C6A0A2F50D}"/>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88870-859E-1FDD-BBB8-4F7454D21A4D}"/>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3012A336-17A3-1DE7-1E95-92B615AFB7B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8F5224-348E-69E8-6B8A-FE02996E23C3}"/>
              </a:ext>
            </a:extLst>
          </p:cNvPr>
          <p:cNvSpPr>
            <a:spLocks noGrp="1"/>
          </p:cNvSpPr>
          <p:nvPr>
            <p:ph type="sldNum" sz="quarter" idx="4"/>
          </p:nvPr>
        </p:nvSpPr>
        <p:spPr>
          <a:xfrm>
            <a:off x="8515350" y="4788567"/>
            <a:ext cx="482011" cy="274637"/>
          </a:xfrm>
          <a:prstGeom prst="rect">
            <a:avLst/>
          </a:prstGeom>
        </p:spPr>
        <p:txBody>
          <a:bodyPr vert="horz" lIns="91440" tIns="45720" rIns="91440" bIns="45720" rtlCol="0" anchor="ctr"/>
          <a:lstStyle>
            <a:lvl1pPr algn="r">
              <a:defRPr sz="1300">
                <a:solidFill>
                  <a:srgbClr val="0A0B0A"/>
                </a:solidFill>
                <a:latin typeface="Montserrat" panose="00000500000000000000" pitchFamily="2" charset="0"/>
              </a:defRPr>
            </a:lvl1pPr>
          </a:lstStyle>
          <a:p>
            <a:fld id="{97938CF6-9CA3-483D-B51A-31C074D73336}" type="slidenum">
              <a:rPr lang="en-US" smtClean="0"/>
              <a:pPr/>
              <a:t>‹#›</a:t>
            </a:fld>
            <a:endParaRPr lang="en-US" dirty="0"/>
          </a:p>
        </p:txBody>
      </p:sp>
    </p:spTree>
    <p:extLst>
      <p:ext uri="{BB962C8B-B14F-4D97-AF65-F5344CB8AC3E}">
        <p14:creationId xmlns:p14="http://schemas.microsoft.com/office/powerpoint/2010/main" val="386522848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45FC6-E1E5-D8A7-DF03-A152DD23AB74}"/>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D8FEC1-748E-A7EE-EBA8-B2512DBF38D2}"/>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E7901-1B62-AE7B-F03C-CF60F74A98C8}"/>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A6A80AE9-4969-24F6-55A4-B5F3CB66608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C97143-594C-51C7-7FC5-61F79DCC248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EF9DF6ED-5CF8-489E-A956-1687A94509AE}" type="slidenum">
              <a:rPr lang="en-US" smtClean="0"/>
              <a:t>‹#›</a:t>
            </a:fld>
            <a:endParaRPr lang="en-US"/>
          </a:p>
        </p:txBody>
      </p:sp>
    </p:spTree>
    <p:extLst>
      <p:ext uri="{BB962C8B-B14F-4D97-AF65-F5344CB8AC3E}">
        <p14:creationId xmlns:p14="http://schemas.microsoft.com/office/powerpoint/2010/main" val="8639263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7.png"/><Relationship Id="rId7" Type="http://schemas.openxmlformats.org/officeDocument/2006/relationships/diagramQuickStyle" Target="../diagrams/quickStyle1.xm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8.png"/><Relationship Id="rId9" Type="http://schemas.microsoft.com/office/2007/relationships/diagramDrawing" Target="../diagrams/drawing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29"/>
          <p:cNvGrpSpPr/>
          <p:nvPr/>
        </p:nvGrpSpPr>
        <p:grpSpPr>
          <a:xfrm rot="756538">
            <a:off x="-943408" y="-1494947"/>
            <a:ext cx="4574157" cy="3479412"/>
            <a:chOff x="1522650" y="1117750"/>
            <a:chExt cx="4574075" cy="3479350"/>
          </a:xfrm>
        </p:grpSpPr>
        <p:sp>
          <p:nvSpPr>
            <p:cNvPr id="250" name="Google Shape;250;p2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 name="Google Shape;252;p29"/>
          <p:cNvPicPr preferRelativeResize="0"/>
          <p:nvPr/>
        </p:nvPicPr>
        <p:blipFill>
          <a:blip r:embed="rId3">
            <a:alphaModFix/>
          </a:blip>
          <a:stretch>
            <a:fillRect/>
          </a:stretch>
        </p:blipFill>
        <p:spPr>
          <a:xfrm rot="10800000" flipH="1">
            <a:off x="5785143" y="12451"/>
            <a:ext cx="3405191" cy="5143500"/>
          </a:xfrm>
          <a:prstGeom prst="rect">
            <a:avLst/>
          </a:prstGeom>
          <a:noFill/>
          <a:ln>
            <a:noFill/>
          </a:ln>
        </p:spPr>
      </p:pic>
      <p:sp>
        <p:nvSpPr>
          <p:cNvPr id="253" name="Google Shape;253;p29"/>
          <p:cNvSpPr txBox="1">
            <a:spLocks noGrp="1"/>
          </p:cNvSpPr>
          <p:nvPr>
            <p:ph type="ctrTitle"/>
          </p:nvPr>
        </p:nvSpPr>
        <p:spPr>
          <a:xfrm>
            <a:off x="713225" y="1185799"/>
            <a:ext cx="7419098" cy="16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solidFill>
                  <a:schemeClr val="dk1"/>
                </a:solidFill>
                <a:latin typeface="Montserrat" panose="00000500000000000000" pitchFamily="2" charset="0"/>
              </a:rPr>
              <a:t>HAND-TRACKING COMPUTER CONTROL</a:t>
            </a:r>
          </a:p>
        </p:txBody>
      </p:sp>
      <p:sp>
        <p:nvSpPr>
          <p:cNvPr id="5" name="Google Shape;293;p33">
            <a:extLst>
              <a:ext uri="{FF2B5EF4-FFF2-40B4-BE49-F238E27FC236}">
                <a16:creationId xmlns:a16="http://schemas.microsoft.com/office/drawing/2014/main" id="{0D8B874A-4002-6A98-76B4-E8D53D22DFE1}"/>
              </a:ext>
            </a:extLst>
          </p:cNvPr>
          <p:cNvSpPr txBox="1">
            <a:spLocks/>
          </p:cNvSpPr>
          <p:nvPr/>
        </p:nvSpPr>
        <p:spPr>
          <a:xfrm>
            <a:off x="463486" y="3464728"/>
            <a:ext cx="4383600" cy="517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Space Grotesk"/>
              <a:buNone/>
              <a:defRPr sz="4800" b="0" i="0" u="none" strike="noStrike" cap="none">
                <a:solidFill>
                  <a:srgbClr val="241160"/>
                </a:solidFill>
                <a:latin typeface="Space Grotesk"/>
                <a:ea typeface="Space Grotesk"/>
                <a:cs typeface="Space Grotesk"/>
                <a:sym typeface="Space Grotesk"/>
              </a:defRPr>
            </a:lvl1pPr>
            <a:lvl2pPr marR="0" lvl="1"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2pPr>
            <a:lvl3pPr marR="0" lvl="2"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3pPr>
            <a:lvl4pPr marR="0" lvl="3"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4pPr>
            <a:lvl5pPr marR="0" lvl="4"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5pPr>
            <a:lvl6pPr marR="0" lvl="5"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6pPr>
            <a:lvl7pPr marR="0" lvl="6"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7pPr>
            <a:lvl8pPr marR="0" lvl="7"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8pPr>
            <a:lvl9pPr marR="0" lvl="8" algn="ctr" rtl="0">
              <a:lnSpc>
                <a:spcPct val="100000"/>
              </a:lnSpc>
              <a:spcBef>
                <a:spcPts val="0"/>
              </a:spcBef>
              <a:spcAft>
                <a:spcPts val="0"/>
              </a:spcAft>
              <a:buClr>
                <a:srgbClr val="191919"/>
              </a:buClr>
              <a:buSzPts val="5200"/>
              <a:buFont typeface="Space Grotesk"/>
              <a:buNone/>
              <a:defRPr sz="5200" b="1" i="0" u="none" strike="noStrike" cap="none">
                <a:solidFill>
                  <a:srgbClr val="191919"/>
                </a:solidFill>
                <a:latin typeface="Space Grotesk"/>
                <a:ea typeface="Space Grotesk"/>
                <a:cs typeface="Space Grotesk"/>
                <a:sym typeface="Space Grotesk"/>
              </a:defRPr>
            </a:lvl9pPr>
          </a:lstStyle>
          <a:p>
            <a:endParaRPr lang="en-US" sz="2400">
              <a:latin typeface="Montserrat" panose="00000500000000000000" pitchFamily="2" charset="0"/>
            </a:endParaRPr>
          </a:p>
        </p:txBody>
      </p:sp>
      <p:graphicFrame>
        <p:nvGraphicFramePr>
          <p:cNvPr id="7" name="Table 6">
            <a:extLst>
              <a:ext uri="{FF2B5EF4-FFF2-40B4-BE49-F238E27FC236}">
                <a16:creationId xmlns:a16="http://schemas.microsoft.com/office/drawing/2014/main" id="{AD593A79-270A-B05C-FC63-5A75C7AE8E08}"/>
              </a:ext>
            </a:extLst>
          </p:cNvPr>
          <p:cNvGraphicFramePr>
            <a:graphicFrameLocks noGrp="1"/>
          </p:cNvGraphicFramePr>
          <p:nvPr>
            <p:extLst>
              <p:ext uri="{D42A27DB-BD31-4B8C-83A1-F6EECF244321}">
                <p14:modId xmlns:p14="http://schemas.microsoft.com/office/powerpoint/2010/main" val="270913124"/>
              </p:ext>
            </p:extLst>
          </p:nvPr>
        </p:nvGraphicFramePr>
        <p:xfrm>
          <a:off x="798067" y="3195118"/>
          <a:ext cx="4987076" cy="1407160"/>
        </p:xfrm>
        <a:graphic>
          <a:graphicData uri="http://schemas.openxmlformats.org/drawingml/2006/table">
            <a:tbl>
              <a:tblPr/>
              <a:tblGrid>
                <a:gridCol w="2493538">
                  <a:extLst>
                    <a:ext uri="{9D8B030D-6E8A-4147-A177-3AD203B41FA5}">
                      <a16:colId xmlns:a16="http://schemas.microsoft.com/office/drawing/2014/main" val="2858793201"/>
                    </a:ext>
                  </a:extLst>
                </a:gridCol>
                <a:gridCol w="2493538">
                  <a:extLst>
                    <a:ext uri="{9D8B030D-6E8A-4147-A177-3AD203B41FA5}">
                      <a16:colId xmlns:a16="http://schemas.microsoft.com/office/drawing/2014/main" val="2492830528"/>
                    </a:ext>
                  </a:extLst>
                </a:gridCol>
              </a:tblGrid>
              <a:tr h="133350">
                <a:tc>
                  <a:txBody>
                    <a:bodyPr/>
                    <a:lstStyle/>
                    <a:p>
                      <a:pPr algn="l" rtl="0" fontAlgn="ctr">
                        <a:lnSpc>
                          <a:spcPct val="150000"/>
                        </a:lnSpc>
                      </a:pPr>
                      <a:r>
                        <a:rPr lang="en-US" sz="1400" b="1" dirty="0">
                          <a:effectLst/>
                          <a:latin typeface="Montserrat" panose="00000500000000000000" pitchFamily="2" charset="0"/>
                        </a:rPr>
                        <a:t>Full Name</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50000"/>
                        </a:lnSpc>
                      </a:pPr>
                      <a:r>
                        <a:rPr lang="en-US" sz="1400" b="1" dirty="0">
                          <a:effectLst/>
                          <a:latin typeface="Montserrat" panose="00000500000000000000" pitchFamily="2" charset="0"/>
                        </a:rPr>
                        <a:t>ID</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966134"/>
                  </a:ext>
                </a:extLst>
              </a:tr>
              <a:tr h="173964">
                <a:tc>
                  <a:txBody>
                    <a:bodyPr/>
                    <a:lstStyle/>
                    <a:p>
                      <a:pPr algn="l" rtl="0" fontAlgn="ctr">
                        <a:lnSpc>
                          <a:spcPct val="150000"/>
                        </a:lnSpc>
                      </a:pPr>
                      <a:r>
                        <a:rPr lang="en-US" sz="1400" b="0" dirty="0">
                          <a:effectLst/>
                          <a:latin typeface="Montserrat" panose="00000500000000000000" pitchFamily="2" charset="0"/>
                        </a:rPr>
                        <a:t>Bùi </a:t>
                      </a:r>
                      <a:r>
                        <a:rPr lang="en-US" sz="1400" b="0" dirty="0" err="1">
                          <a:effectLst/>
                          <a:latin typeface="Montserrat" panose="00000500000000000000" pitchFamily="2" charset="0"/>
                        </a:rPr>
                        <a:t>Khắc</a:t>
                      </a:r>
                      <a:r>
                        <a:rPr lang="en-US" sz="1400" b="0" dirty="0">
                          <a:effectLst/>
                          <a:latin typeface="Montserrat" panose="00000500000000000000" pitchFamily="2" charset="0"/>
                        </a:rPr>
                        <a:t> </a:t>
                      </a:r>
                      <a:r>
                        <a:rPr lang="en-US" sz="1400" b="0" dirty="0" err="1">
                          <a:effectLst/>
                          <a:latin typeface="Montserrat" panose="00000500000000000000" pitchFamily="2" charset="0"/>
                        </a:rPr>
                        <a:t>Chiến</a:t>
                      </a:r>
                      <a:endParaRPr lang="en-US" sz="1400" b="0" dirty="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lnSpc>
                          <a:spcPct val="150000"/>
                        </a:lnSpc>
                      </a:pPr>
                      <a:r>
                        <a:rPr lang="en-US" sz="1400" b="0" dirty="0">
                          <a:effectLst/>
                          <a:latin typeface="Montserrat" panose="00000500000000000000" pitchFamily="2" charset="0"/>
                        </a:rPr>
                        <a:t>20220059</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5274247"/>
                  </a:ext>
                </a:extLst>
              </a:tr>
              <a:tr h="133350">
                <a:tc>
                  <a:txBody>
                    <a:bodyPr/>
                    <a:lstStyle/>
                    <a:p>
                      <a:pPr algn="l" rtl="0" fontAlgn="ctr"/>
                      <a:endParaRPr lang="en-US" sz="1400" b="0" dirty="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sz="1400" b="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4848576"/>
                  </a:ext>
                </a:extLst>
              </a:tr>
              <a:tr h="133350">
                <a:tc>
                  <a:txBody>
                    <a:bodyPr/>
                    <a:lstStyle/>
                    <a:p>
                      <a:pPr algn="l" rtl="0" fontAlgn="ctr"/>
                      <a:endParaRPr lang="en-US" sz="1400" b="0" dirty="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sz="1400" b="0" dirty="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1854342"/>
                  </a:ext>
                </a:extLst>
              </a:tr>
              <a:tr h="133350">
                <a:tc>
                  <a:txBody>
                    <a:bodyPr/>
                    <a:lstStyle/>
                    <a:p>
                      <a:pPr algn="l" rtl="0" fontAlgn="ctr"/>
                      <a:endParaRPr lang="en-US" sz="1400" b="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sz="1400" b="0" dirty="0">
                        <a:effectLst/>
                        <a:latin typeface="Montserrat" panose="00000500000000000000" pitchFamily="2" charset="0"/>
                      </a:endParaRP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0456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2F0F25D1-A5FD-7914-B56D-E90B0D311FB5}"/>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E8A5F39B-6751-ACEC-E79E-6F181CF23B39}"/>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D12A921B-D8EA-0670-A668-5E5CA18E7941}"/>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772A9C4D-643D-BB65-8F9C-B7B78FA1E8E4}"/>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5;p35">
            <a:extLst>
              <a:ext uri="{FF2B5EF4-FFF2-40B4-BE49-F238E27FC236}">
                <a16:creationId xmlns:a16="http://schemas.microsoft.com/office/drawing/2014/main" id="{E56DDBDD-34D8-E93C-5247-17E60B84926F}"/>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Dataset</a:t>
            </a:r>
          </a:p>
        </p:txBody>
      </p:sp>
      <p:cxnSp>
        <p:nvCxnSpPr>
          <p:cNvPr id="16" name="Straight Connector 15">
            <a:extLst>
              <a:ext uri="{FF2B5EF4-FFF2-40B4-BE49-F238E27FC236}">
                <a16:creationId xmlns:a16="http://schemas.microsoft.com/office/drawing/2014/main" id="{26920F00-A48E-620C-D2E8-D465EEEE8A7D}"/>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CEC8B406-457A-6DD6-190F-CE66E9E7EF6C}"/>
              </a:ext>
            </a:extLst>
          </p:cNvPr>
          <p:cNvSpPr/>
          <p:nvPr/>
        </p:nvSpPr>
        <p:spPr>
          <a:xfrm>
            <a:off x="1948875" y="3977781"/>
            <a:ext cx="5510388" cy="8834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GB" sz="1300">
                <a:solidFill>
                  <a:schemeClr val="tx1"/>
                </a:solidFill>
                <a:latin typeface="Montserrat" panose="00000500000000000000" pitchFamily="2" charset="0"/>
                <a:ea typeface="Aptos" panose="020B0004020202020204" pitchFamily="34" charset="0"/>
                <a:cs typeface="Arial" panose="020B0604020202020204" pitchFamily="34" charset="0"/>
              </a:rPr>
              <a:t>Class distribution of gesture class in Train and Validation sets</a:t>
            </a:r>
            <a:endParaRPr lang="en-US" sz="1300">
              <a:solidFill>
                <a:schemeClr val="tx1"/>
              </a:solidFill>
              <a:latin typeface="Montserrat" panose="00000500000000000000"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371FC692-5794-41FC-27A1-D1DAF07E8EFF}"/>
              </a:ext>
            </a:extLst>
          </p:cNvPr>
          <p:cNvPicPr>
            <a:picLocks noChangeAspect="1"/>
          </p:cNvPicPr>
          <p:nvPr/>
        </p:nvPicPr>
        <p:blipFill rotWithShape="1">
          <a:blip r:embed="rId3"/>
          <a:srcRect b="5003"/>
          <a:stretch/>
        </p:blipFill>
        <p:spPr bwMode="auto">
          <a:xfrm>
            <a:off x="1236908" y="750296"/>
            <a:ext cx="6934323" cy="3270539"/>
          </a:xfrm>
          <a:prstGeom prst="rect">
            <a:avLst/>
          </a:prstGeom>
          <a:ln>
            <a:noFill/>
          </a:ln>
          <a:extLst>
            <a:ext uri="{53640926-AAD7-44D8-BBD7-CCE9431645EC}">
              <a14:shadowObscured xmlns:a14="http://schemas.microsoft.com/office/drawing/2010/main"/>
            </a:ext>
          </a:extLst>
        </p:spPr>
      </p:pic>
      <p:sp>
        <p:nvSpPr>
          <p:cNvPr id="5" name="Google Shape;293;p33">
            <a:extLst>
              <a:ext uri="{FF2B5EF4-FFF2-40B4-BE49-F238E27FC236}">
                <a16:creationId xmlns:a16="http://schemas.microsoft.com/office/drawing/2014/main" id="{5D68079D-3638-5FE1-7693-872E5E54BE9F}"/>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6" name="Google Shape;293;p33">
            <a:extLst>
              <a:ext uri="{FF2B5EF4-FFF2-40B4-BE49-F238E27FC236}">
                <a16:creationId xmlns:a16="http://schemas.microsoft.com/office/drawing/2014/main" id="{9A608A98-C84B-DE00-CCC0-D9D207F3823C}"/>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412218D7-CB46-408D-8684-6D9D1B26B46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88D240CF-8AEB-D537-5430-4E424EC546A8}"/>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6BF76061-E0DE-15B8-1C19-D800F202326D}"/>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1" name="Straight Connector 10">
            <a:extLst>
              <a:ext uri="{FF2B5EF4-FFF2-40B4-BE49-F238E27FC236}">
                <a16:creationId xmlns:a16="http://schemas.microsoft.com/office/drawing/2014/main" id="{76B28EB5-FA9F-A306-0115-3F42E4C3E95F}"/>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3B1C9356-9EBB-BE9F-F71E-CECF9631C987}"/>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08</a:t>
            </a:r>
          </a:p>
        </p:txBody>
      </p:sp>
    </p:spTree>
    <p:extLst>
      <p:ext uri="{BB962C8B-B14F-4D97-AF65-F5344CB8AC3E}">
        <p14:creationId xmlns:p14="http://schemas.microsoft.com/office/powerpoint/2010/main" val="192134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FA14468A-E1E8-0ADD-47B6-78A68A8852EB}"/>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61CE5561-0DD2-F29B-D028-FD7322310401}"/>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0674AD2D-3F6D-07CC-7224-4AB03B014189}"/>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27F7A6C5-7002-A44A-1681-3732C570E162}"/>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5;p35">
            <a:extLst>
              <a:ext uri="{FF2B5EF4-FFF2-40B4-BE49-F238E27FC236}">
                <a16:creationId xmlns:a16="http://schemas.microsoft.com/office/drawing/2014/main" id="{832AD4BF-3F14-AF7A-29F7-B174299C7B2A}"/>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Data Preprocessing</a:t>
            </a:r>
          </a:p>
        </p:txBody>
      </p:sp>
      <p:cxnSp>
        <p:nvCxnSpPr>
          <p:cNvPr id="16" name="Straight Connector 15">
            <a:extLst>
              <a:ext uri="{FF2B5EF4-FFF2-40B4-BE49-F238E27FC236}">
                <a16:creationId xmlns:a16="http://schemas.microsoft.com/office/drawing/2014/main" id="{DDD594D6-061A-BDB4-B27F-59684F7BB7A7}"/>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5BEF8C5-8E43-2CB7-82BF-1A25E979BA82}"/>
              </a:ext>
            </a:extLst>
          </p:cNvPr>
          <p:cNvSpPr/>
          <p:nvPr/>
        </p:nvSpPr>
        <p:spPr>
          <a:xfrm>
            <a:off x="152528" y="782532"/>
            <a:ext cx="5028233"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GB" sz="1300" b="1">
                <a:solidFill>
                  <a:schemeClr val="tx1"/>
                </a:solidFill>
                <a:latin typeface="Montserrat" panose="00000500000000000000" pitchFamily="2" charset="0"/>
                <a:ea typeface="Aptos" panose="020B0004020202020204" pitchFamily="34" charset="0"/>
                <a:cs typeface="Arial" panose="020B0604020202020204" pitchFamily="34" charset="0"/>
              </a:rPr>
              <a:t>Goal: </a:t>
            </a:r>
            <a:r>
              <a:rPr lang="en-US" sz="1300">
                <a:solidFill>
                  <a:schemeClr val="tx1"/>
                </a:solidFill>
                <a:latin typeface="Montserrat" panose="00000500000000000000" pitchFamily="2" charset="0"/>
                <a:ea typeface="Aptos" panose="020B0004020202020204" pitchFamily="34" charset="0"/>
                <a:cs typeface="Arial" panose="020B0604020202020204" pitchFamily="34" charset="0"/>
              </a:rPr>
              <a:t>E</a:t>
            </a:r>
            <a:r>
              <a:rPr lang="en-US" sz="1300" kern="0">
                <a:solidFill>
                  <a:schemeClr val="tx1"/>
                </a:solidFill>
                <a:latin typeface="Montserrat" panose="00000500000000000000" pitchFamily="2" charset="0"/>
                <a:ea typeface="Times New Roman" panose="02020603050405020304" pitchFamily="18" charset="0"/>
              </a:rPr>
              <a:t>xtract human skeletal features from RGB frames</a:t>
            </a:r>
            <a:endParaRPr lang="en-US" sz="1300">
              <a:solidFill>
                <a:schemeClr val="tx1"/>
              </a:solidFill>
              <a:latin typeface="Montserrat" panose="00000500000000000000" pitchFamily="2" charset="0"/>
              <a:cs typeface="Mongolian Baiti" panose="03000500000000000000" pitchFamily="66" charset="0"/>
            </a:endParaRPr>
          </a:p>
        </p:txBody>
      </p:sp>
      <p:grpSp>
        <p:nvGrpSpPr>
          <p:cNvPr id="8" name="Group 7">
            <a:extLst>
              <a:ext uri="{FF2B5EF4-FFF2-40B4-BE49-F238E27FC236}">
                <a16:creationId xmlns:a16="http://schemas.microsoft.com/office/drawing/2014/main" id="{04E4C86F-60AE-06BF-276A-4C092C9B4FA2}"/>
              </a:ext>
            </a:extLst>
          </p:cNvPr>
          <p:cNvGrpSpPr/>
          <p:nvPr/>
        </p:nvGrpSpPr>
        <p:grpSpPr>
          <a:xfrm>
            <a:off x="1391412" y="2294255"/>
            <a:ext cx="884555" cy="867410"/>
            <a:chOff x="0" y="0"/>
            <a:chExt cx="884949" cy="867587"/>
          </a:xfrm>
        </p:grpSpPr>
        <p:sp>
          <p:nvSpPr>
            <p:cNvPr id="11" name="Rectangle 10">
              <a:extLst>
                <a:ext uri="{FF2B5EF4-FFF2-40B4-BE49-F238E27FC236}">
                  <a16:creationId xmlns:a16="http://schemas.microsoft.com/office/drawing/2014/main" id="{1D484AF3-7572-12D6-284E-48A0205C08C7}"/>
                </a:ext>
              </a:extLst>
            </p:cNvPr>
            <p:cNvSpPr/>
            <p:nvPr/>
          </p:nvSpPr>
          <p:spPr>
            <a:xfrm>
              <a:off x="0" y="0"/>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id="{48F5DA39-8A42-4D8E-9CD1-A6ABF548C3E4}"/>
                </a:ext>
              </a:extLst>
            </p:cNvPr>
            <p:cNvSpPr/>
            <p:nvPr/>
          </p:nvSpPr>
          <p:spPr>
            <a:xfrm>
              <a:off x="69448" y="57873"/>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18">
              <a:extLst>
                <a:ext uri="{FF2B5EF4-FFF2-40B4-BE49-F238E27FC236}">
                  <a16:creationId xmlns:a16="http://schemas.microsoft.com/office/drawing/2014/main" id="{C7B3D0C7-0DC9-3B03-D31F-155AD23A8587}"/>
                </a:ext>
              </a:extLst>
            </p:cNvPr>
            <p:cNvSpPr/>
            <p:nvPr/>
          </p:nvSpPr>
          <p:spPr>
            <a:xfrm>
              <a:off x="133109" y="115747"/>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 name="Text Box 24">
            <a:extLst>
              <a:ext uri="{FF2B5EF4-FFF2-40B4-BE49-F238E27FC236}">
                <a16:creationId xmlns:a16="http://schemas.microsoft.com/office/drawing/2014/main" id="{D91725B7-A97F-E1E3-E310-FA602C8FD45D}"/>
              </a:ext>
            </a:extLst>
          </p:cNvPr>
          <p:cNvSpPr txBox="1"/>
          <p:nvPr/>
        </p:nvSpPr>
        <p:spPr>
          <a:xfrm>
            <a:off x="1361884" y="1981835"/>
            <a:ext cx="943610"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RGB frames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BB7DAA78-11D4-E1FB-C587-F1F60C975569}"/>
              </a:ext>
            </a:extLst>
          </p:cNvPr>
          <p:cNvCxnSpPr>
            <a:cxnSpLocks/>
          </p:cNvCxnSpPr>
          <p:nvPr/>
        </p:nvCxnSpPr>
        <p:spPr>
          <a:xfrm>
            <a:off x="2384980" y="2785822"/>
            <a:ext cx="924242" cy="13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group of people walking and walking&#10;&#10;AI-generated content may be incorrect.">
            <a:extLst>
              <a:ext uri="{FF2B5EF4-FFF2-40B4-BE49-F238E27FC236}">
                <a16:creationId xmlns:a16="http://schemas.microsoft.com/office/drawing/2014/main" id="{70F9315B-B61A-4294-1F21-CA73061D1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289" y="2531503"/>
            <a:ext cx="1236768" cy="572300"/>
          </a:xfrm>
          <a:prstGeom prst="rect">
            <a:avLst/>
          </a:prstGeom>
        </p:spPr>
      </p:pic>
      <p:cxnSp>
        <p:nvCxnSpPr>
          <p:cNvPr id="27" name="Straight Arrow Connector 26">
            <a:extLst>
              <a:ext uri="{FF2B5EF4-FFF2-40B4-BE49-F238E27FC236}">
                <a16:creationId xmlns:a16="http://schemas.microsoft.com/office/drawing/2014/main" id="{1A812B81-47F4-D8C2-C890-0B32C5C251C8}"/>
              </a:ext>
            </a:extLst>
          </p:cNvPr>
          <p:cNvCxnSpPr>
            <a:cxnSpLocks/>
            <a:stCxn id="23" idx="3"/>
          </p:cNvCxnSpPr>
          <p:nvPr/>
        </p:nvCxnSpPr>
        <p:spPr>
          <a:xfrm>
            <a:off x="4669057" y="2817653"/>
            <a:ext cx="1242053" cy="103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black stick figure with arms raised&#10;&#10;AI-generated content may be incorrect.">
            <a:extLst>
              <a:ext uri="{FF2B5EF4-FFF2-40B4-BE49-F238E27FC236}">
                <a16:creationId xmlns:a16="http://schemas.microsoft.com/office/drawing/2014/main" id="{3CAA6026-A156-542B-F977-FCDA6C21ABB0}"/>
              </a:ext>
            </a:extLst>
          </p:cNvPr>
          <p:cNvPicPr>
            <a:picLocks noChangeAspect="1"/>
          </p:cNvPicPr>
          <p:nvPr/>
        </p:nvPicPr>
        <p:blipFill rotWithShape="1">
          <a:blip r:embed="rId4">
            <a:extLst>
              <a:ext uri="{28A0092B-C50C-407E-A947-70E740481C1C}">
                <a14:useLocalDpi xmlns:a14="http://schemas.microsoft.com/office/drawing/2010/main" val="0"/>
              </a:ext>
            </a:extLst>
          </a:blip>
          <a:srcRect r="7377" b="1639"/>
          <a:stretch/>
        </p:blipFill>
        <p:spPr bwMode="auto">
          <a:xfrm>
            <a:off x="6056532" y="3746272"/>
            <a:ext cx="1060450" cy="495300"/>
          </a:xfrm>
          <a:prstGeom prst="rect">
            <a:avLst/>
          </a:prstGeom>
          <a:ln>
            <a:noFill/>
          </a:ln>
          <a:extLst>
            <a:ext uri="{53640926-AAD7-44D8-BBD7-CCE9431645EC}">
              <a14:shadowObscured xmlns:a14="http://schemas.microsoft.com/office/drawing/2010/main"/>
            </a:ext>
          </a:extLst>
        </p:spPr>
      </p:pic>
      <p:grpSp>
        <p:nvGrpSpPr>
          <p:cNvPr id="31" name="Group 30">
            <a:extLst>
              <a:ext uri="{FF2B5EF4-FFF2-40B4-BE49-F238E27FC236}">
                <a16:creationId xmlns:a16="http://schemas.microsoft.com/office/drawing/2014/main" id="{0F5616F6-6BB0-10A1-3FA1-A2D50AEE8CB5}"/>
              </a:ext>
            </a:extLst>
          </p:cNvPr>
          <p:cNvGrpSpPr/>
          <p:nvPr/>
        </p:nvGrpSpPr>
        <p:grpSpPr>
          <a:xfrm>
            <a:off x="6031767" y="3045942"/>
            <a:ext cx="1109980" cy="527685"/>
            <a:chOff x="0" y="0"/>
            <a:chExt cx="1109994" cy="527685"/>
          </a:xfrm>
        </p:grpSpPr>
        <p:pic>
          <p:nvPicPr>
            <p:cNvPr id="32" name="Picture 31" descr="A black dots on a white background&#10;&#10;AI-generated content may be incorrect.">
              <a:extLst>
                <a:ext uri="{FF2B5EF4-FFF2-40B4-BE49-F238E27FC236}">
                  <a16:creationId xmlns:a16="http://schemas.microsoft.com/office/drawing/2014/main" id="{7979A8B3-4A2C-6F41-67DA-D0E1E737A5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082040" cy="527685"/>
            </a:xfrm>
            <a:prstGeom prst="rect">
              <a:avLst/>
            </a:prstGeom>
          </p:spPr>
        </p:pic>
        <p:sp>
          <p:nvSpPr>
            <p:cNvPr id="33" name="Rectangle 32">
              <a:extLst>
                <a:ext uri="{FF2B5EF4-FFF2-40B4-BE49-F238E27FC236}">
                  <a16:creationId xmlns:a16="http://schemas.microsoft.com/office/drawing/2014/main" id="{377297D8-0475-CDF8-06A0-E90F2EAC3905}"/>
                </a:ext>
              </a:extLst>
            </p:cNvPr>
            <p:cNvSpPr/>
            <p:nvPr/>
          </p:nvSpPr>
          <p:spPr>
            <a:xfrm>
              <a:off x="1017087" y="366738"/>
              <a:ext cx="92907" cy="782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37" name="Picture 36">
            <a:extLst>
              <a:ext uri="{FF2B5EF4-FFF2-40B4-BE49-F238E27FC236}">
                <a16:creationId xmlns:a16="http://schemas.microsoft.com/office/drawing/2014/main" id="{2AEDD6E9-4870-E885-C552-510D2BD656AE}"/>
              </a:ext>
            </a:extLst>
          </p:cNvPr>
          <p:cNvPicPr>
            <a:picLocks noChangeAspect="1"/>
          </p:cNvPicPr>
          <p:nvPr/>
        </p:nvPicPr>
        <p:blipFill>
          <a:blip r:embed="rId6"/>
          <a:stretch>
            <a:fillRect/>
          </a:stretch>
        </p:blipFill>
        <p:spPr>
          <a:xfrm>
            <a:off x="4544353" y="2642926"/>
            <a:ext cx="277790" cy="113965"/>
          </a:xfrm>
          <a:prstGeom prst="rect">
            <a:avLst/>
          </a:prstGeom>
        </p:spPr>
      </p:pic>
      <p:cxnSp>
        <p:nvCxnSpPr>
          <p:cNvPr id="24" name="Straight Arrow Connector 23">
            <a:extLst>
              <a:ext uri="{FF2B5EF4-FFF2-40B4-BE49-F238E27FC236}">
                <a16:creationId xmlns:a16="http://schemas.microsoft.com/office/drawing/2014/main" id="{F9C59713-BA8A-B31E-56EB-327E16B6835E}"/>
              </a:ext>
            </a:extLst>
          </p:cNvPr>
          <p:cNvCxnSpPr>
            <a:cxnSpLocks/>
            <a:stCxn id="23" idx="3"/>
          </p:cNvCxnSpPr>
          <p:nvPr/>
        </p:nvCxnSpPr>
        <p:spPr>
          <a:xfrm flipV="1">
            <a:off x="4669057" y="1854759"/>
            <a:ext cx="1108154" cy="96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 Box 24">
            <a:extLst>
              <a:ext uri="{FF2B5EF4-FFF2-40B4-BE49-F238E27FC236}">
                <a16:creationId xmlns:a16="http://schemas.microsoft.com/office/drawing/2014/main" id="{96064110-A820-EB2B-52B5-01B747217BDF}"/>
              </a:ext>
            </a:extLst>
          </p:cNvPr>
          <p:cNvSpPr txBox="1"/>
          <p:nvPr/>
        </p:nvSpPr>
        <p:spPr>
          <a:xfrm>
            <a:off x="5541847" y="1191575"/>
            <a:ext cx="1551977"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Cropped RGB frames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ECE38CE7-3523-E184-6ED3-E9A480793CB8}"/>
              </a:ext>
            </a:extLst>
          </p:cNvPr>
          <p:cNvGrpSpPr/>
          <p:nvPr/>
        </p:nvGrpSpPr>
        <p:grpSpPr>
          <a:xfrm>
            <a:off x="6048913" y="1558928"/>
            <a:ext cx="537844" cy="527685"/>
            <a:chOff x="0" y="0"/>
            <a:chExt cx="884949" cy="867587"/>
          </a:xfrm>
        </p:grpSpPr>
        <p:sp>
          <p:nvSpPr>
            <p:cNvPr id="40" name="Rectangle 39">
              <a:extLst>
                <a:ext uri="{FF2B5EF4-FFF2-40B4-BE49-F238E27FC236}">
                  <a16:creationId xmlns:a16="http://schemas.microsoft.com/office/drawing/2014/main" id="{F7F87A89-87FA-C720-FAED-2CDEA2CF0E2E}"/>
                </a:ext>
              </a:extLst>
            </p:cNvPr>
            <p:cNvSpPr/>
            <p:nvPr/>
          </p:nvSpPr>
          <p:spPr>
            <a:xfrm>
              <a:off x="0" y="0"/>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440D979C-734E-1223-8B68-3B9EBBBB16D6}"/>
                </a:ext>
              </a:extLst>
            </p:cNvPr>
            <p:cNvSpPr/>
            <p:nvPr/>
          </p:nvSpPr>
          <p:spPr>
            <a:xfrm>
              <a:off x="69448" y="57873"/>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a:extLst>
                <a:ext uri="{FF2B5EF4-FFF2-40B4-BE49-F238E27FC236}">
                  <a16:creationId xmlns:a16="http://schemas.microsoft.com/office/drawing/2014/main" id="{8C32ABA5-7858-7F09-B30C-E863456B1368}"/>
                </a:ext>
              </a:extLst>
            </p:cNvPr>
            <p:cNvSpPr/>
            <p:nvPr/>
          </p:nvSpPr>
          <p:spPr>
            <a:xfrm>
              <a:off x="133109" y="115747"/>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3" name="Text Box 24">
            <a:extLst>
              <a:ext uri="{FF2B5EF4-FFF2-40B4-BE49-F238E27FC236}">
                <a16:creationId xmlns:a16="http://schemas.microsoft.com/office/drawing/2014/main" id="{16F288B5-1B96-E5F1-90CD-2865309F1C10}"/>
              </a:ext>
            </a:extLst>
          </p:cNvPr>
          <p:cNvSpPr txBox="1"/>
          <p:nvPr/>
        </p:nvSpPr>
        <p:spPr>
          <a:xfrm>
            <a:off x="5810769" y="3525647"/>
            <a:ext cx="1551977"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Skeleton joints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44" name="Text Box 24">
            <a:extLst>
              <a:ext uri="{FF2B5EF4-FFF2-40B4-BE49-F238E27FC236}">
                <a16:creationId xmlns:a16="http://schemas.microsoft.com/office/drawing/2014/main" id="{9CF9BCD1-C8B8-31A9-D154-681385B2FA3D}"/>
              </a:ext>
            </a:extLst>
          </p:cNvPr>
          <p:cNvSpPr txBox="1"/>
          <p:nvPr/>
        </p:nvSpPr>
        <p:spPr>
          <a:xfrm>
            <a:off x="5810769" y="4193592"/>
            <a:ext cx="1551977"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Skeleton bones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45" name="Text Box 24">
            <a:extLst>
              <a:ext uri="{FF2B5EF4-FFF2-40B4-BE49-F238E27FC236}">
                <a16:creationId xmlns:a16="http://schemas.microsoft.com/office/drawing/2014/main" id="{492FB666-5371-4CA5-BEE5-426EE57B13A7}"/>
              </a:ext>
            </a:extLst>
          </p:cNvPr>
          <p:cNvSpPr txBox="1"/>
          <p:nvPr/>
        </p:nvSpPr>
        <p:spPr>
          <a:xfrm rot="19110152">
            <a:off x="4239446" y="1929656"/>
            <a:ext cx="1551977"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RGB-based model</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pic>
        <p:nvPicPr>
          <p:cNvPr id="6146" name="Picture 2" descr="MediaPipe - YouTube">
            <a:extLst>
              <a:ext uri="{FF2B5EF4-FFF2-40B4-BE49-F238E27FC236}">
                <a16:creationId xmlns:a16="http://schemas.microsoft.com/office/drawing/2014/main" id="{0A30ADFA-8A60-0C23-46B6-45D5D36D40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9609" y="2046755"/>
            <a:ext cx="695493" cy="695493"/>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24">
            <a:extLst>
              <a:ext uri="{FF2B5EF4-FFF2-40B4-BE49-F238E27FC236}">
                <a16:creationId xmlns:a16="http://schemas.microsoft.com/office/drawing/2014/main" id="{1B109152-C1D8-C333-C7BD-AC00E8EE3912}"/>
              </a:ext>
            </a:extLst>
          </p:cNvPr>
          <p:cNvSpPr txBox="1"/>
          <p:nvPr/>
        </p:nvSpPr>
        <p:spPr>
          <a:xfrm>
            <a:off x="3540797" y="3212549"/>
            <a:ext cx="943610"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Montserrat" panose="00000500000000000000" pitchFamily="2" charset="0"/>
                <a:ea typeface="Aptos" panose="020B0004020202020204" pitchFamily="34" charset="0"/>
                <a:cs typeface="Arial" panose="020B0604020202020204" pitchFamily="34" charset="0"/>
              </a:rPr>
              <a:t>(</a:t>
            </a:r>
            <a:r>
              <a:rPr lang="en-US" sz="1100" kern="100" err="1">
                <a:effectLst/>
                <a:latin typeface="Montserrat" panose="00000500000000000000" pitchFamily="2" charset="0"/>
                <a:ea typeface="Aptos" panose="020B0004020202020204" pitchFamily="34" charset="0"/>
                <a:cs typeface="Arial" panose="020B0604020202020204" pitchFamily="34" charset="0"/>
              </a:rPr>
              <a:t>x,y</a:t>
            </a:r>
            <a:r>
              <a:rPr lang="en-US" sz="1100" kern="100" err="1">
                <a:latin typeface="Montserrat" panose="00000500000000000000" pitchFamily="2" charset="0"/>
                <a:ea typeface="Aptos" panose="020B0004020202020204" pitchFamily="34" charset="0"/>
                <a:cs typeface="Arial" panose="020B0604020202020204" pitchFamily="34" charset="0"/>
              </a:rPr>
              <a:t>,z</a:t>
            </a:r>
            <a:r>
              <a:rPr lang="en-US" sz="1100" kern="100">
                <a:latin typeface="Montserrat" panose="00000500000000000000" pitchFamily="2" charset="0"/>
                <a:ea typeface="Aptos" panose="020B0004020202020204" pitchFamily="34" charset="0"/>
                <a:cs typeface="Arial" panose="020B0604020202020204" pitchFamily="34" charset="0"/>
              </a:rPr>
              <a:t>)</a:t>
            </a:r>
            <a:endParaRPr lang="en-US" sz="1100" kern="100">
              <a:effectLst/>
              <a:latin typeface="Montserrat" panose="00000500000000000000" pitchFamily="2" charset="0"/>
              <a:ea typeface="Aptos" panose="020B0004020202020204" pitchFamily="34" charset="0"/>
              <a:cs typeface="Arial" panose="020B0604020202020204" pitchFamily="34" charset="0"/>
            </a:endParaRPr>
          </a:p>
        </p:txBody>
      </p:sp>
      <p:sp>
        <p:nvSpPr>
          <p:cNvPr id="47" name="Text Box 24">
            <a:extLst>
              <a:ext uri="{FF2B5EF4-FFF2-40B4-BE49-F238E27FC236}">
                <a16:creationId xmlns:a16="http://schemas.microsoft.com/office/drawing/2014/main" id="{D3E15B61-DF50-27A0-D865-85DFFD1266F2}"/>
              </a:ext>
            </a:extLst>
          </p:cNvPr>
          <p:cNvSpPr txBox="1"/>
          <p:nvPr/>
        </p:nvSpPr>
        <p:spPr>
          <a:xfrm rot="2448895">
            <a:off x="4359710" y="3303165"/>
            <a:ext cx="1551977"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latin typeface="CMU Serif" panose="02000603000000000000" pitchFamily="2" charset="0"/>
                <a:ea typeface="Aptos" panose="020B0004020202020204" pitchFamily="34" charset="0"/>
                <a:cs typeface="CMU Serif" panose="02000603000000000000" pitchFamily="2" charset="0"/>
              </a:rPr>
              <a:t>Skeleton</a:t>
            </a:r>
            <a:r>
              <a:rPr lang="en-US" sz="1100" kern="100">
                <a:effectLst/>
                <a:latin typeface="CMU Serif" panose="02000603000000000000" pitchFamily="2" charset="0"/>
                <a:ea typeface="Aptos" panose="020B0004020202020204" pitchFamily="34" charset="0"/>
                <a:cs typeface="CMU Serif" panose="02000603000000000000" pitchFamily="2" charset="0"/>
              </a:rPr>
              <a:t>-based model</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4" name="Google Shape;293;p33">
            <a:extLst>
              <a:ext uri="{FF2B5EF4-FFF2-40B4-BE49-F238E27FC236}">
                <a16:creationId xmlns:a16="http://schemas.microsoft.com/office/drawing/2014/main" id="{A8A134D3-500E-9D38-A85A-B2C5324ADA22}"/>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8199132B-9184-3F28-5ABB-7E81B1B3C516}"/>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BF80C9AE-4DCD-5E0F-0E73-9A60558198F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D71D6825-CA95-9CD9-70A2-6281E40B20B8}"/>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20" name="Google Shape;293;p33">
            <a:extLst>
              <a:ext uri="{FF2B5EF4-FFF2-40B4-BE49-F238E27FC236}">
                <a16:creationId xmlns:a16="http://schemas.microsoft.com/office/drawing/2014/main" id="{24EF9A99-3C49-BF8D-28A2-F5B452FFEF76}"/>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22" name="Straight Connector 21">
            <a:extLst>
              <a:ext uri="{FF2B5EF4-FFF2-40B4-BE49-F238E27FC236}">
                <a16:creationId xmlns:a16="http://schemas.microsoft.com/office/drawing/2014/main" id="{D399B2C8-E3D7-B241-985F-084863A95422}"/>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811D3504-D7A7-01C0-837E-79B87647E1E6}"/>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09</a:t>
            </a:r>
          </a:p>
        </p:txBody>
      </p:sp>
    </p:spTree>
    <p:extLst>
      <p:ext uri="{BB962C8B-B14F-4D97-AF65-F5344CB8AC3E}">
        <p14:creationId xmlns:p14="http://schemas.microsoft.com/office/powerpoint/2010/main" val="279361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05613E67-396A-89CC-E92B-869322BA224A}"/>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9EFE022E-D3F9-0951-917E-DBD447842E3E}"/>
              </a:ext>
            </a:extLst>
          </p:cNvPr>
          <p:cNvGrpSpPr/>
          <p:nvPr/>
        </p:nvGrpSpPr>
        <p:grpSpPr>
          <a:xfrm rot="756538">
            <a:off x="5499927" y="-1613925"/>
            <a:ext cx="4574157" cy="3479412"/>
            <a:chOff x="1522650" y="1117750"/>
            <a:chExt cx="4574075" cy="3479350"/>
          </a:xfrm>
        </p:grpSpPr>
        <p:sp>
          <p:nvSpPr>
            <p:cNvPr id="296" name="Google Shape;296;p33">
              <a:extLst>
                <a:ext uri="{FF2B5EF4-FFF2-40B4-BE49-F238E27FC236}">
                  <a16:creationId xmlns:a16="http://schemas.microsoft.com/office/drawing/2014/main" id="{A90B58BF-D5DC-6F96-66CA-3640F45A2E80}"/>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A3F34293-FB92-4B97-B34D-117000190BFA}"/>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5;p35">
            <a:extLst>
              <a:ext uri="{FF2B5EF4-FFF2-40B4-BE49-F238E27FC236}">
                <a16:creationId xmlns:a16="http://schemas.microsoft.com/office/drawing/2014/main" id="{5A0BACA5-80B7-0CBB-F488-0FE7A93E8583}"/>
              </a:ext>
            </a:extLst>
          </p:cNvPr>
          <p:cNvSpPr txBox="1">
            <a:spLocks noGrp="1"/>
          </p:cNvSpPr>
          <p:nvPr>
            <p:ph type="title"/>
          </p:nvPr>
        </p:nvSpPr>
        <p:spPr>
          <a:xfrm>
            <a:off x="196924" y="125430"/>
            <a:ext cx="7704000" cy="467655"/>
          </a:xfrm>
          <a:prstGeom prst="rect">
            <a:avLst/>
          </a:prstGeom>
        </p:spPr>
        <p:txBody>
          <a:bodyPr spcFirstLastPara="1" wrap="square" lIns="91425" tIns="91425" rIns="91425" bIns="91425" numCol="2" anchor="t" anchorCtr="0">
            <a:noAutofit/>
          </a:bodyPr>
          <a:lstStyle/>
          <a:p>
            <a:r>
              <a:rPr lang="en" sz="2400" b="1">
                <a:latin typeface="Montserrat" panose="00000500000000000000" pitchFamily="2" charset="0"/>
              </a:rPr>
              <a:t>Data Preprocessing</a:t>
            </a:r>
          </a:p>
        </p:txBody>
      </p:sp>
      <p:cxnSp>
        <p:nvCxnSpPr>
          <p:cNvPr id="16" name="Straight Connector 15">
            <a:extLst>
              <a:ext uri="{FF2B5EF4-FFF2-40B4-BE49-F238E27FC236}">
                <a16:creationId xmlns:a16="http://schemas.microsoft.com/office/drawing/2014/main" id="{CA20F44A-3E1E-B599-99BB-8E396A556DB8}"/>
              </a:ext>
            </a:extLst>
          </p:cNvPr>
          <p:cNvCxnSpPr>
            <a:cxnSpLocks/>
          </p:cNvCxnSpPr>
          <p:nvPr/>
        </p:nvCxnSpPr>
        <p:spPr>
          <a:xfrm>
            <a:off x="196924" y="154069"/>
            <a:ext cx="0" cy="467655"/>
          </a:xfrm>
          <a:prstGeom prst="line">
            <a:avLst/>
          </a:prstGeom>
          <a:ln w="1905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791E45C6-58FB-A5E7-996D-2D94CADF6458}"/>
              </a:ext>
            </a:extLst>
          </p:cNvPr>
          <p:cNvPicPr>
            <a:picLocks noChangeAspect="1"/>
          </p:cNvPicPr>
          <p:nvPr/>
        </p:nvPicPr>
        <p:blipFill>
          <a:blip r:embed="rId3"/>
          <a:stretch>
            <a:fillRect/>
          </a:stretch>
        </p:blipFill>
        <p:spPr>
          <a:xfrm>
            <a:off x="1886307" y="1163037"/>
            <a:ext cx="5371386" cy="1875335"/>
          </a:xfrm>
          <a:prstGeom prst="rect">
            <a:avLst/>
          </a:prstGeom>
        </p:spPr>
      </p:pic>
      <p:sp>
        <p:nvSpPr>
          <p:cNvPr id="5" name="Rectangle 4">
            <a:extLst>
              <a:ext uri="{FF2B5EF4-FFF2-40B4-BE49-F238E27FC236}">
                <a16:creationId xmlns:a16="http://schemas.microsoft.com/office/drawing/2014/main" id="{CF432D93-E075-3746-F6FB-61C0B9529B79}"/>
              </a:ext>
            </a:extLst>
          </p:cNvPr>
          <p:cNvSpPr/>
          <p:nvPr/>
        </p:nvSpPr>
        <p:spPr>
          <a:xfrm>
            <a:off x="196924" y="3038372"/>
            <a:ext cx="7880276" cy="7528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300" b="1">
                <a:solidFill>
                  <a:schemeClr val="tx1"/>
                </a:solidFill>
                <a:latin typeface="Montserrat" panose="00000500000000000000" pitchFamily="2" charset="0"/>
                <a:ea typeface="Times New Roman" panose="02020603050405020304" pitchFamily="18" charset="0"/>
              </a:rPr>
              <a:t>For pose</a:t>
            </a:r>
            <a:r>
              <a:rPr lang="en-US" sz="1300" kern="0">
                <a:solidFill>
                  <a:schemeClr val="tx1"/>
                </a:solidFill>
                <a:latin typeface="Montserrat" panose="00000500000000000000" pitchFamily="2" charset="0"/>
                <a:ea typeface="Times New Roman" panose="02020603050405020304" pitchFamily="18" charset="0"/>
              </a:rPr>
              <a:t>, we only focus on 6 upper-body landmarks: </a:t>
            </a:r>
          </a:p>
          <a:p>
            <a:pPr algn="just">
              <a:lnSpc>
                <a:spcPct val="150000"/>
              </a:lnSpc>
            </a:pPr>
            <a:r>
              <a:rPr lang="en-US" sz="1300" i="1" kern="100">
                <a:solidFill>
                  <a:schemeClr val="tx1"/>
                </a:solidFill>
                <a:latin typeface="Montserrat" panose="00000500000000000000" pitchFamily="2" charset="0"/>
                <a:ea typeface="Aptos" panose="020B0004020202020204" pitchFamily="34" charset="0"/>
                <a:cs typeface="CMU Serif" panose="02000603000000000000" pitchFamily="2" charset="0"/>
              </a:rPr>
              <a:t>Left/Right Shoulder, Left/Right Elbow, </a:t>
            </a:r>
            <a:r>
              <a:rPr lang="en-US" sz="1300" kern="100">
                <a:solidFill>
                  <a:schemeClr val="tx1"/>
                </a:solidFill>
                <a:latin typeface="Montserrat" panose="00000500000000000000" pitchFamily="2" charset="0"/>
                <a:ea typeface="Aptos" panose="020B0004020202020204" pitchFamily="34" charset="0"/>
                <a:cs typeface="CMU Serif" panose="02000603000000000000" pitchFamily="2" charset="0"/>
              </a:rPr>
              <a:t>and </a:t>
            </a:r>
            <a:r>
              <a:rPr lang="en-US" sz="1300" i="1" kern="100">
                <a:solidFill>
                  <a:schemeClr val="tx1"/>
                </a:solidFill>
                <a:latin typeface="Montserrat" panose="00000500000000000000" pitchFamily="2" charset="0"/>
                <a:ea typeface="Aptos" panose="020B0004020202020204" pitchFamily="34" charset="0"/>
                <a:cs typeface="CMU Serif" panose="02000603000000000000" pitchFamily="2" charset="0"/>
              </a:rPr>
              <a:t>Left/Right Wrist.</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D633CBA-B45A-11C1-79E0-130311567E21}"/>
              </a:ext>
            </a:extLst>
          </p:cNvPr>
          <p:cNvSpPr/>
          <p:nvPr/>
        </p:nvSpPr>
        <p:spPr>
          <a:xfrm>
            <a:off x="196924" y="683169"/>
            <a:ext cx="8046592"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300" b="1">
                <a:solidFill>
                  <a:schemeClr val="tx1"/>
                </a:solidFill>
                <a:latin typeface="Montserrat" panose="00000500000000000000" pitchFamily="2" charset="0"/>
                <a:ea typeface="Times New Roman" panose="02020603050405020304" pitchFamily="18" charset="0"/>
              </a:rPr>
              <a:t>For hand</a:t>
            </a:r>
            <a:r>
              <a:rPr lang="en-US" sz="1300" kern="0">
                <a:solidFill>
                  <a:schemeClr val="tx1"/>
                </a:solidFill>
                <a:latin typeface="Montserrat" panose="00000500000000000000" pitchFamily="2" charset="0"/>
                <a:ea typeface="Times New Roman" panose="02020603050405020304" pitchFamily="18" charset="0"/>
              </a:rPr>
              <a:t>, we extract 21 key points and their connections per hand </a:t>
            </a:r>
            <a:endParaRPr lang="en-US" sz="1300">
              <a:solidFill>
                <a:schemeClr val="tx1"/>
              </a:solidFill>
              <a:latin typeface="Montserrat" panose="00000500000000000000" pitchFamily="2" charset="0"/>
              <a:cs typeface="Mongolian Baiti" panose="03000500000000000000" pitchFamily="66" charset="0"/>
            </a:endParaRPr>
          </a:p>
        </p:txBody>
      </p:sp>
      <p:cxnSp>
        <p:nvCxnSpPr>
          <p:cNvPr id="25" name="Straight Connector 24">
            <a:extLst>
              <a:ext uri="{FF2B5EF4-FFF2-40B4-BE49-F238E27FC236}">
                <a16:creationId xmlns:a16="http://schemas.microsoft.com/office/drawing/2014/main" id="{218E47FC-8B6B-EFB8-6F43-8BA3DC1C2300}"/>
              </a:ext>
            </a:extLst>
          </p:cNvPr>
          <p:cNvCxnSpPr/>
          <p:nvPr/>
        </p:nvCxnSpPr>
        <p:spPr>
          <a:xfrm>
            <a:off x="304800" y="3835400"/>
            <a:ext cx="847344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B00E0EF-C677-3402-FE95-52513AEAE4A9}"/>
              </a:ext>
            </a:extLst>
          </p:cNvPr>
          <p:cNvSpPr/>
          <p:nvPr/>
        </p:nvSpPr>
        <p:spPr>
          <a:xfrm>
            <a:off x="196924" y="3830932"/>
            <a:ext cx="7880276" cy="7528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300" b="1">
                <a:solidFill>
                  <a:schemeClr val="tx1"/>
                </a:solidFill>
                <a:latin typeface="Montserrat" panose="00000500000000000000" pitchFamily="2" charset="0"/>
                <a:ea typeface="Times New Roman" panose="02020603050405020304" pitchFamily="18" charset="0"/>
              </a:rPr>
              <a:t>Output: </a:t>
            </a:r>
            <a:r>
              <a:rPr lang="en-US" sz="1300">
                <a:solidFill>
                  <a:schemeClr val="tx1"/>
                </a:solidFill>
                <a:latin typeface="Montserrat" panose="00000500000000000000" pitchFamily="2" charset="0"/>
                <a:ea typeface="Times New Roman" panose="02020603050405020304" pitchFamily="18" charset="0"/>
              </a:rPr>
              <a:t>Tensor with shape (T, V, C) </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0A9370A0-917B-72A7-78E8-C3D331202331}"/>
              </a:ext>
            </a:extLst>
          </p:cNvPr>
          <p:cNvCxnSpPr>
            <a:cxnSpLocks/>
          </p:cNvCxnSpPr>
          <p:nvPr/>
        </p:nvCxnSpPr>
        <p:spPr>
          <a:xfrm flipV="1">
            <a:off x="3215640" y="3957320"/>
            <a:ext cx="28448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2D0EEE0-EDA0-C573-6939-0A7664B7092A}"/>
              </a:ext>
            </a:extLst>
          </p:cNvPr>
          <p:cNvSpPr/>
          <p:nvPr/>
        </p:nvSpPr>
        <p:spPr>
          <a:xfrm>
            <a:off x="3576320" y="3803888"/>
            <a:ext cx="2992120"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300">
                <a:solidFill>
                  <a:schemeClr val="tx1"/>
                </a:solidFill>
                <a:latin typeface="Montserrat" panose="00000500000000000000" pitchFamily="2" charset="0"/>
                <a:cs typeface="Mongolian Baiti" panose="03000500000000000000" pitchFamily="66" charset="0"/>
              </a:rPr>
              <a:t>T  = 37: number of frames/ video</a:t>
            </a:r>
          </a:p>
        </p:txBody>
      </p:sp>
      <p:cxnSp>
        <p:nvCxnSpPr>
          <p:cNvPr id="35" name="Straight Arrow Connector 34">
            <a:extLst>
              <a:ext uri="{FF2B5EF4-FFF2-40B4-BE49-F238E27FC236}">
                <a16:creationId xmlns:a16="http://schemas.microsoft.com/office/drawing/2014/main" id="{1CE48DFA-E755-31D0-5ACD-F9A4C43B15C1}"/>
              </a:ext>
            </a:extLst>
          </p:cNvPr>
          <p:cNvCxnSpPr>
            <a:cxnSpLocks/>
          </p:cNvCxnSpPr>
          <p:nvPr/>
        </p:nvCxnSpPr>
        <p:spPr>
          <a:xfrm>
            <a:off x="3215640" y="4239558"/>
            <a:ext cx="284480" cy="28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BC1D0EC-47F8-6D8B-2EED-433C88D33853}"/>
              </a:ext>
            </a:extLst>
          </p:cNvPr>
          <p:cNvSpPr/>
          <p:nvPr/>
        </p:nvSpPr>
        <p:spPr>
          <a:xfrm>
            <a:off x="3576320" y="4337882"/>
            <a:ext cx="4287520"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300">
                <a:solidFill>
                  <a:schemeClr val="tx1"/>
                </a:solidFill>
                <a:latin typeface="Montserrat" panose="00000500000000000000" pitchFamily="2" charset="0"/>
                <a:cs typeface="Mongolian Baiti" panose="03000500000000000000" pitchFamily="66" charset="0"/>
              </a:rPr>
              <a:t>C = 3: 3D coordinates (x, y, z) of each landmark</a:t>
            </a:r>
          </a:p>
        </p:txBody>
      </p:sp>
      <p:cxnSp>
        <p:nvCxnSpPr>
          <p:cNvPr id="49" name="Straight Arrow Connector 48">
            <a:extLst>
              <a:ext uri="{FF2B5EF4-FFF2-40B4-BE49-F238E27FC236}">
                <a16:creationId xmlns:a16="http://schemas.microsoft.com/office/drawing/2014/main" id="{26BF4548-E540-7E07-F26F-590A2D475BC5}"/>
              </a:ext>
            </a:extLst>
          </p:cNvPr>
          <p:cNvCxnSpPr>
            <a:cxnSpLocks/>
          </p:cNvCxnSpPr>
          <p:nvPr/>
        </p:nvCxnSpPr>
        <p:spPr>
          <a:xfrm>
            <a:off x="3215640" y="4242933"/>
            <a:ext cx="32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157463B-6C4F-9EB2-A388-08FD0D6461F9}"/>
              </a:ext>
            </a:extLst>
          </p:cNvPr>
          <p:cNvSpPr/>
          <p:nvPr/>
        </p:nvSpPr>
        <p:spPr>
          <a:xfrm>
            <a:off x="3576320" y="4070885"/>
            <a:ext cx="2992120"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300">
                <a:solidFill>
                  <a:schemeClr val="tx1"/>
                </a:solidFill>
                <a:latin typeface="Montserrat" panose="00000500000000000000" pitchFamily="2" charset="0"/>
                <a:cs typeface="Mongolian Baiti" panose="03000500000000000000" pitchFamily="66" charset="0"/>
              </a:rPr>
              <a:t>V = 48: total number of joints</a:t>
            </a:r>
          </a:p>
        </p:txBody>
      </p:sp>
      <p:sp>
        <p:nvSpPr>
          <p:cNvPr id="7" name="Google Shape;293;p33">
            <a:extLst>
              <a:ext uri="{FF2B5EF4-FFF2-40B4-BE49-F238E27FC236}">
                <a16:creationId xmlns:a16="http://schemas.microsoft.com/office/drawing/2014/main" id="{CC01B211-309A-F3BF-9073-E9438D6B2F13}"/>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8" name="Google Shape;293;p33">
            <a:extLst>
              <a:ext uri="{FF2B5EF4-FFF2-40B4-BE49-F238E27FC236}">
                <a16:creationId xmlns:a16="http://schemas.microsoft.com/office/drawing/2014/main" id="{24DC39FD-6F1E-0834-8150-ED19AB9D9511}"/>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E96F8FD2-8C75-F322-0610-929AB408F5A4}"/>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A75D73F8-DE4B-5A33-A983-32F036D060BA}"/>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7" name="Google Shape;293;p33">
            <a:extLst>
              <a:ext uri="{FF2B5EF4-FFF2-40B4-BE49-F238E27FC236}">
                <a16:creationId xmlns:a16="http://schemas.microsoft.com/office/drawing/2014/main" id="{E947247A-6F07-8659-7B9E-0FAF11E07CB1}"/>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8" name="Straight Connector 17">
            <a:extLst>
              <a:ext uri="{FF2B5EF4-FFF2-40B4-BE49-F238E27FC236}">
                <a16:creationId xmlns:a16="http://schemas.microsoft.com/office/drawing/2014/main" id="{369F3109-C0B3-2764-4BA9-D3CF6497FCAF}"/>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98FA8028-A313-9D77-748D-5D9D8ED68587}"/>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10</a:t>
            </a:r>
          </a:p>
        </p:txBody>
      </p:sp>
    </p:spTree>
    <p:extLst>
      <p:ext uri="{BB962C8B-B14F-4D97-AF65-F5344CB8AC3E}">
        <p14:creationId xmlns:p14="http://schemas.microsoft.com/office/powerpoint/2010/main" val="320469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AB76C321-C745-853E-5BEC-A907BD4F10A0}"/>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526EAA20-561A-E4C1-7EFC-5EDB9AEB1CEF}"/>
              </a:ext>
            </a:extLst>
          </p:cNvPr>
          <p:cNvGrpSpPr/>
          <p:nvPr/>
        </p:nvGrpSpPr>
        <p:grpSpPr>
          <a:xfrm rot="756538">
            <a:off x="5499927" y="-1613925"/>
            <a:ext cx="4574157" cy="3479412"/>
            <a:chOff x="1522650" y="1117750"/>
            <a:chExt cx="4574075" cy="3479350"/>
          </a:xfrm>
        </p:grpSpPr>
        <p:sp>
          <p:nvSpPr>
            <p:cNvPr id="296" name="Google Shape;296;p33">
              <a:extLst>
                <a:ext uri="{FF2B5EF4-FFF2-40B4-BE49-F238E27FC236}">
                  <a16:creationId xmlns:a16="http://schemas.microsoft.com/office/drawing/2014/main" id="{A1A10178-949B-9E56-288A-4ADA593D9A1E}"/>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92B1A03E-5A35-8E57-BAA6-3D4243A82ADF}"/>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5;p35">
            <a:extLst>
              <a:ext uri="{FF2B5EF4-FFF2-40B4-BE49-F238E27FC236}">
                <a16:creationId xmlns:a16="http://schemas.microsoft.com/office/drawing/2014/main" id="{63096E24-51E1-CE73-44BF-929DC6419763}"/>
              </a:ext>
            </a:extLst>
          </p:cNvPr>
          <p:cNvSpPr txBox="1">
            <a:spLocks noGrp="1"/>
          </p:cNvSpPr>
          <p:nvPr>
            <p:ph type="title"/>
          </p:nvPr>
        </p:nvSpPr>
        <p:spPr>
          <a:xfrm>
            <a:off x="196924" y="125430"/>
            <a:ext cx="7704000" cy="467655"/>
          </a:xfrm>
          <a:prstGeom prst="rect">
            <a:avLst/>
          </a:prstGeom>
        </p:spPr>
        <p:txBody>
          <a:bodyPr spcFirstLastPara="1" wrap="square" lIns="91425" tIns="91425" rIns="91425" bIns="91425" numCol="2" anchor="t" anchorCtr="0">
            <a:noAutofit/>
          </a:bodyPr>
          <a:lstStyle/>
          <a:p>
            <a:r>
              <a:rPr lang="en" sz="2400" b="1">
                <a:latin typeface="Montserrat" panose="00000500000000000000" pitchFamily="2" charset="0"/>
              </a:rPr>
              <a:t>Data Preprocessing</a:t>
            </a:r>
          </a:p>
        </p:txBody>
      </p:sp>
      <p:cxnSp>
        <p:nvCxnSpPr>
          <p:cNvPr id="16" name="Straight Connector 15">
            <a:extLst>
              <a:ext uri="{FF2B5EF4-FFF2-40B4-BE49-F238E27FC236}">
                <a16:creationId xmlns:a16="http://schemas.microsoft.com/office/drawing/2014/main" id="{58B8772E-259E-C82D-7FA6-21DDF64BC596}"/>
              </a:ext>
            </a:extLst>
          </p:cNvPr>
          <p:cNvCxnSpPr>
            <a:cxnSpLocks/>
          </p:cNvCxnSpPr>
          <p:nvPr/>
        </p:nvCxnSpPr>
        <p:spPr>
          <a:xfrm>
            <a:off x="196924" y="154069"/>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976AD5F4-F8D9-49AB-006E-FF1BEA89822B}"/>
              </a:ext>
            </a:extLst>
          </p:cNvPr>
          <p:cNvSpPr/>
          <p:nvPr/>
        </p:nvSpPr>
        <p:spPr>
          <a:xfrm>
            <a:off x="196924" y="683169"/>
            <a:ext cx="8046592"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300">
                <a:solidFill>
                  <a:schemeClr val="tx1"/>
                </a:solidFill>
                <a:effectLst/>
                <a:latin typeface="Montserrat" panose="00000500000000000000" pitchFamily="2" charset="0"/>
                <a:ea typeface="Times New Roman" panose="02020603050405020304" pitchFamily="18" charset="0"/>
              </a:rPr>
              <a:t>Skeleton-guided RGB frame cropping</a:t>
            </a:r>
            <a:endParaRPr lang="en-US" sz="1300">
              <a:solidFill>
                <a:schemeClr val="tx1"/>
              </a:solidFill>
              <a:latin typeface="Montserrat" panose="00000500000000000000" pitchFamily="2" charset="0"/>
              <a:cs typeface="Mongolian Baiti" panose="03000500000000000000" pitchFamily="66" charset="0"/>
            </a:endParaRPr>
          </a:p>
        </p:txBody>
      </p:sp>
      <p:pic>
        <p:nvPicPr>
          <p:cNvPr id="9" name="Picture 8">
            <a:extLst>
              <a:ext uri="{FF2B5EF4-FFF2-40B4-BE49-F238E27FC236}">
                <a16:creationId xmlns:a16="http://schemas.microsoft.com/office/drawing/2014/main" id="{440544D2-E335-8E0C-0E47-4080B90BA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87" y="1016654"/>
            <a:ext cx="4298989" cy="3005773"/>
          </a:xfrm>
          <a:prstGeom prst="rect">
            <a:avLst/>
          </a:prstGeom>
        </p:spPr>
      </p:pic>
      <p:sp>
        <p:nvSpPr>
          <p:cNvPr id="18" name="Google Shape;293;p33">
            <a:extLst>
              <a:ext uri="{FF2B5EF4-FFF2-40B4-BE49-F238E27FC236}">
                <a16:creationId xmlns:a16="http://schemas.microsoft.com/office/drawing/2014/main" id="{28F5684E-4CED-7EFF-FC1C-E5FEADA4D09D}"/>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9" name="Google Shape;293;p33">
            <a:extLst>
              <a:ext uri="{FF2B5EF4-FFF2-40B4-BE49-F238E27FC236}">
                <a16:creationId xmlns:a16="http://schemas.microsoft.com/office/drawing/2014/main" id="{12F8265B-00EE-CBF8-0DB4-8C70E9FF7B0B}"/>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20" name="Google Shape;293;p33">
            <a:extLst>
              <a:ext uri="{FF2B5EF4-FFF2-40B4-BE49-F238E27FC236}">
                <a16:creationId xmlns:a16="http://schemas.microsoft.com/office/drawing/2014/main" id="{C192CB78-9A56-F127-8963-108922DC0D7D}"/>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21" name="Google Shape;293;p33">
            <a:extLst>
              <a:ext uri="{FF2B5EF4-FFF2-40B4-BE49-F238E27FC236}">
                <a16:creationId xmlns:a16="http://schemas.microsoft.com/office/drawing/2014/main" id="{9C6B7AE8-9149-0B21-17AC-0A10BA398C08}"/>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22" name="Google Shape;293;p33">
            <a:extLst>
              <a:ext uri="{FF2B5EF4-FFF2-40B4-BE49-F238E27FC236}">
                <a16:creationId xmlns:a16="http://schemas.microsoft.com/office/drawing/2014/main" id="{85E8DBDF-97FA-C266-91AD-C4E2735BE73E}"/>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23" name="Straight Connector 22">
            <a:extLst>
              <a:ext uri="{FF2B5EF4-FFF2-40B4-BE49-F238E27FC236}">
                <a16:creationId xmlns:a16="http://schemas.microsoft.com/office/drawing/2014/main" id="{176252B5-A142-DB71-C297-A00D450FC419}"/>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F00C7EE2-B8BF-F9C5-F4B3-6BC7CBB4C295}"/>
              </a:ext>
            </a:extLst>
          </p:cNvPr>
          <p:cNvGrpSpPr/>
          <p:nvPr/>
        </p:nvGrpSpPr>
        <p:grpSpPr>
          <a:xfrm>
            <a:off x="182557" y="2790463"/>
            <a:ext cx="4942232" cy="1452033"/>
            <a:chOff x="191076" y="2888816"/>
            <a:chExt cx="4942232" cy="1452033"/>
          </a:xfrm>
        </p:grpSpPr>
        <p:sp>
          <p:nvSpPr>
            <p:cNvPr id="3" name="TextBox 2">
              <a:extLst>
                <a:ext uri="{FF2B5EF4-FFF2-40B4-BE49-F238E27FC236}">
                  <a16:creationId xmlns:a16="http://schemas.microsoft.com/office/drawing/2014/main" id="{141C2450-DD4D-FBA4-4365-DDAA2EE46FF8}"/>
                </a:ext>
              </a:extLst>
            </p:cNvPr>
            <p:cNvSpPr txBox="1"/>
            <p:nvPr/>
          </p:nvSpPr>
          <p:spPr>
            <a:xfrm>
              <a:off x="191076" y="2888816"/>
              <a:ext cx="4422177" cy="292388"/>
            </a:xfrm>
            <a:prstGeom prst="rect">
              <a:avLst/>
            </a:prstGeom>
            <a:noFill/>
          </p:spPr>
          <p:txBody>
            <a:bodyPr wrap="square">
              <a:spAutoFit/>
            </a:bodyPr>
            <a:lstStyle/>
            <a:p>
              <a:r>
                <a:rPr lang="en-US" sz="1300">
                  <a:latin typeface="Montserrat" panose="00000500000000000000" pitchFamily="2" charset="0"/>
                  <a:ea typeface="Times New Roman" panose="02020603050405020304" pitchFamily="18" charset="0"/>
                </a:rPr>
                <a:t>C</a:t>
              </a:r>
              <a:r>
                <a:rPr lang="en-US" sz="1300" kern="0">
                  <a:effectLst/>
                  <a:latin typeface="Montserrat" panose="00000500000000000000" pitchFamily="2" charset="0"/>
                  <a:ea typeface="Times New Roman" panose="02020603050405020304" pitchFamily="18" charset="0"/>
                </a:rPr>
                <a:t>ropping intervals for horizontal and vertical axes</a:t>
              </a:r>
              <a:endParaRPr lang="en-US" sz="1300">
                <a:latin typeface="Montserrat" panose="00000500000000000000" pitchFamily="2" charset="0"/>
              </a:endParaRPr>
            </a:p>
          </p:txBody>
        </p:sp>
        <p:sp>
          <p:nvSpPr>
            <p:cNvPr id="5" name="TextBox 4">
              <a:extLst>
                <a:ext uri="{FF2B5EF4-FFF2-40B4-BE49-F238E27FC236}">
                  <a16:creationId xmlns:a16="http://schemas.microsoft.com/office/drawing/2014/main" id="{92D75D01-359E-A05A-122C-9877FEB2346E}"/>
                </a:ext>
              </a:extLst>
            </p:cNvPr>
            <p:cNvSpPr txBox="1"/>
            <p:nvPr/>
          </p:nvSpPr>
          <p:spPr>
            <a:xfrm>
              <a:off x="196924" y="3359426"/>
              <a:ext cx="4936384" cy="981423"/>
            </a:xfrm>
            <a:prstGeom prst="rect">
              <a:avLst/>
            </a:prstGeom>
            <a:noFill/>
          </p:spPr>
          <p:txBody>
            <a:bodyPr wrap="square">
              <a:spAutoFit/>
            </a:bodyPr>
            <a:lstStyle/>
            <a:p>
              <a:pPr indent="228600" algn="ctr">
                <a:lnSpc>
                  <a:spcPct val="115000"/>
                </a:lnSpc>
                <a:spcBef>
                  <a:spcPts val="1200"/>
                </a:spcBef>
                <a:buNone/>
              </a:pP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max</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min</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X</a:t>
              </a:r>
              <a:r>
                <a:rPr lang="fr-FR" sz="1400" kern="0">
                  <a:effectLst/>
                  <a:latin typeface="CMU Serif" panose="020B0604020202020204" charset="0"/>
                  <a:ea typeface="Times New Roman" panose="02020603050405020304" pitchFamily="18" charset="0"/>
                </a:rPr>
                <a:t>) – 10, 1), </a:t>
              </a:r>
              <a:r>
                <a:rPr lang="fr-FR" sz="1400" i="1" kern="0">
                  <a:effectLst/>
                  <a:latin typeface="CMU Serif" panose="020B0604020202020204" charset="0"/>
                  <a:ea typeface="Times New Roman" panose="02020603050405020304" pitchFamily="18" charset="0"/>
                </a:rPr>
                <a:t>min</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max</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X</a:t>
              </a:r>
              <a:r>
                <a:rPr lang="fr-FR" sz="1400" kern="0">
                  <a:effectLst/>
                  <a:latin typeface="CMU Serif" panose="020B0604020202020204" charset="0"/>
                  <a:ea typeface="Times New Roman" panose="02020603050405020304" pitchFamily="18" charset="0"/>
                </a:rPr>
                <a:t>) + 10, </a:t>
              </a:r>
              <a:r>
                <a:rPr lang="fr-FR" sz="1400" i="1" kern="0">
                  <a:effectLst/>
                  <a:latin typeface="CMU Serif" panose="020B0604020202020204" charset="0"/>
                  <a:ea typeface="Times New Roman" panose="02020603050405020304" pitchFamily="18" charset="0"/>
                </a:rPr>
                <a:t>w</a:t>
              </a:r>
              <a:r>
                <a:rPr lang="fr-FR" sz="1400" kern="0">
                  <a:effectLst/>
                  <a:latin typeface="CMU Serif" panose="020B0604020202020204" charset="0"/>
                  <a:ea typeface="Times New Roman" panose="02020603050405020304" pitchFamily="18" charset="0"/>
                </a:rPr>
                <a:t>)]</a:t>
              </a:r>
              <a:endParaRPr lang="en-US" sz="1400" kern="100">
                <a:effectLst/>
                <a:latin typeface="CMU Serif" panose="020B0604020202020204" charset="0"/>
                <a:ea typeface="Times New Roman" panose="02020603050405020304" pitchFamily="18" charset="0"/>
              </a:endParaRPr>
            </a:p>
            <a:p>
              <a:pPr indent="228600" algn="just">
                <a:lnSpc>
                  <a:spcPct val="115000"/>
                </a:lnSpc>
                <a:buNone/>
              </a:pPr>
              <a:r>
                <a:rPr lang="fr-FR" sz="1400" kern="0">
                  <a:effectLst/>
                  <a:latin typeface="CMU Serif" panose="020B0604020202020204" charset="0"/>
                  <a:ea typeface="Times New Roman" panose="02020603050405020304" pitchFamily="18" charset="0"/>
                </a:rPr>
                <a:t>and </a:t>
              </a:r>
              <a:endParaRPr lang="en-US" sz="1400" kern="100">
                <a:effectLst/>
                <a:latin typeface="CMU Serif" panose="020B0604020202020204" charset="0"/>
                <a:ea typeface="Times New Roman" panose="02020603050405020304" pitchFamily="18" charset="0"/>
              </a:endParaRPr>
            </a:p>
            <a:p>
              <a:pPr indent="228600" algn="ctr">
                <a:lnSpc>
                  <a:spcPct val="115000"/>
                </a:lnSpc>
                <a:spcBef>
                  <a:spcPts val="1200"/>
                </a:spcBef>
                <a:spcAft>
                  <a:spcPts val="1200"/>
                </a:spcAft>
              </a:pP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max</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min</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Y</a:t>
              </a:r>
              <a:r>
                <a:rPr lang="fr-FR" sz="1400" kern="0">
                  <a:effectLst/>
                  <a:latin typeface="CMU Serif" panose="020B0604020202020204" charset="0"/>
                  <a:ea typeface="Times New Roman" panose="02020603050405020304" pitchFamily="18" charset="0"/>
                </a:rPr>
                <a:t>) – 10, 1), </a:t>
              </a:r>
              <a:r>
                <a:rPr lang="fr-FR" sz="1400" i="1" kern="0">
                  <a:effectLst/>
                  <a:latin typeface="CMU Serif" panose="020B0604020202020204" charset="0"/>
                  <a:ea typeface="Times New Roman" panose="02020603050405020304" pitchFamily="18" charset="0"/>
                </a:rPr>
                <a:t>min</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max</a:t>
              </a:r>
              <a:r>
                <a:rPr lang="fr-FR" sz="1400" kern="0">
                  <a:effectLst/>
                  <a:latin typeface="CMU Serif" panose="020B0604020202020204" charset="0"/>
                  <a:ea typeface="Times New Roman" panose="02020603050405020304" pitchFamily="18" charset="0"/>
                </a:rPr>
                <a:t>(</a:t>
              </a:r>
              <a:r>
                <a:rPr lang="fr-FR" sz="1400" i="1" kern="0">
                  <a:effectLst/>
                  <a:latin typeface="CMU Serif" panose="020B0604020202020204" charset="0"/>
                  <a:ea typeface="Times New Roman" panose="02020603050405020304" pitchFamily="18" charset="0"/>
                </a:rPr>
                <a:t>Y</a:t>
              </a:r>
              <a:r>
                <a:rPr lang="fr-FR" sz="1400" kern="0">
                  <a:effectLst/>
                  <a:latin typeface="CMU Serif" panose="020B0604020202020204" charset="0"/>
                  <a:ea typeface="Times New Roman" panose="02020603050405020304" pitchFamily="18" charset="0"/>
                </a:rPr>
                <a:t>) + 10, </a:t>
              </a:r>
              <a:r>
                <a:rPr lang="fr-FR" sz="1400" i="1" kern="0">
                  <a:effectLst/>
                  <a:latin typeface="CMU Serif" panose="020B0604020202020204" charset="0"/>
                  <a:ea typeface="Times New Roman" panose="02020603050405020304" pitchFamily="18" charset="0"/>
                </a:rPr>
                <a:t>h</a:t>
              </a:r>
              <a:r>
                <a:rPr lang="fr-FR" sz="1400" kern="0">
                  <a:effectLst/>
                  <a:latin typeface="CMU Serif" panose="020B0604020202020204" charset="0"/>
                  <a:ea typeface="Times New Roman" panose="02020603050405020304" pitchFamily="18" charset="0"/>
                </a:rPr>
                <a:t>)]</a:t>
              </a:r>
              <a:endParaRPr lang="en-US" sz="1400" kern="100">
                <a:effectLst/>
                <a:latin typeface="CMU Serif" panose="020B0604020202020204" charset="0"/>
                <a:ea typeface="Times New Roman" panose="02020603050405020304" pitchFamily="18" charset="0"/>
              </a:endParaRPr>
            </a:p>
          </p:txBody>
        </p:sp>
      </p:grpSp>
      <p:sp>
        <p:nvSpPr>
          <p:cNvPr id="10" name="TextBox 9">
            <a:extLst>
              <a:ext uri="{FF2B5EF4-FFF2-40B4-BE49-F238E27FC236}">
                <a16:creationId xmlns:a16="http://schemas.microsoft.com/office/drawing/2014/main" id="{78870BB7-1FE6-0DE1-74AA-4F289CF178DA}"/>
              </a:ext>
            </a:extLst>
          </p:cNvPr>
          <p:cNvSpPr txBox="1"/>
          <p:nvPr/>
        </p:nvSpPr>
        <p:spPr>
          <a:xfrm>
            <a:off x="264160" y="1178065"/>
            <a:ext cx="4255339" cy="969496"/>
          </a:xfrm>
          <a:prstGeom prst="rect">
            <a:avLst/>
          </a:prstGeom>
          <a:noFill/>
        </p:spPr>
        <p:txBody>
          <a:bodyPr wrap="square">
            <a:spAutoFit/>
          </a:bodyPr>
          <a:lstStyle/>
          <a:p>
            <a:r>
              <a:rPr lang="en-US" sz="1300" kern="0">
                <a:effectLst/>
                <a:latin typeface="Montserrat" panose="00000500000000000000" pitchFamily="2" charset="0"/>
                <a:ea typeface="Times New Roman" panose="02020603050405020304" pitchFamily="18" charset="0"/>
              </a:rPr>
              <a:t>Based on skeleton coordinate:</a:t>
            </a:r>
          </a:p>
          <a:p>
            <a:pPr marL="285750" indent="-285750">
              <a:buFont typeface="Wingdings" panose="05000000000000000000" pitchFamily="2" charset="2"/>
              <a:buChar char="à"/>
            </a:pPr>
            <a:r>
              <a:rPr lang="en-US" sz="1300" b="1">
                <a:latin typeface="Montserrat" panose="00000500000000000000" pitchFamily="2" charset="0"/>
                <a:sym typeface="Wingdings" panose="05000000000000000000" pitchFamily="2" charset="2"/>
              </a:rPr>
              <a:t>active region </a:t>
            </a:r>
            <a:r>
              <a:rPr lang="en-US" sz="1300">
                <a:latin typeface="Montserrat" panose="00000500000000000000" pitchFamily="2" charset="0"/>
                <a:sym typeface="Wingdings" panose="05000000000000000000" pitchFamily="2" charset="2"/>
              </a:rPr>
              <a:t>of the skeleton across all frame</a:t>
            </a:r>
          </a:p>
          <a:p>
            <a:pPr marL="285750" indent="-285750">
              <a:buFont typeface="Wingdings" panose="05000000000000000000" pitchFamily="2" charset="2"/>
              <a:buChar char="à"/>
            </a:pPr>
            <a:endParaRPr lang="en-US" sz="1300">
              <a:latin typeface="Montserrat" panose="00000500000000000000" pitchFamily="2" charset="0"/>
              <a:sym typeface="Wingdings" panose="05000000000000000000" pitchFamily="2" charset="2"/>
            </a:endParaRPr>
          </a:p>
          <a:p>
            <a:r>
              <a:rPr lang="en-US" sz="1800" kern="0">
                <a:effectLst/>
                <a:latin typeface="CMU Serif" panose="020B0604020202020204" charset="0"/>
                <a:ea typeface="Times New Roman" panose="02020603050405020304" pitchFamily="18" charset="0"/>
              </a:rPr>
              <a:t>[</a:t>
            </a:r>
            <a:r>
              <a:rPr lang="en-US" sz="1800" i="1" kern="0">
                <a:effectLst/>
                <a:latin typeface="CMU Serif" panose="020B0604020202020204" charset="0"/>
                <a:ea typeface="Times New Roman" panose="02020603050405020304" pitchFamily="18" charset="0"/>
              </a:rPr>
              <a:t>min</a:t>
            </a:r>
            <a:r>
              <a:rPr lang="en-US" sz="1800" kern="0">
                <a:effectLst/>
                <a:latin typeface="CMU Serif" panose="020B0604020202020204" charset="0"/>
                <a:ea typeface="Times New Roman" panose="02020603050405020304" pitchFamily="18" charset="0"/>
              </a:rPr>
              <a:t>(</a:t>
            </a:r>
            <a:r>
              <a:rPr lang="en-US" sz="1800" i="1" kern="0">
                <a:effectLst/>
                <a:latin typeface="CMU Serif" panose="020B0604020202020204" charset="0"/>
                <a:ea typeface="Times New Roman" panose="02020603050405020304" pitchFamily="18" charset="0"/>
              </a:rPr>
              <a:t>X</a:t>
            </a:r>
            <a:r>
              <a:rPr lang="en-US" sz="1800" kern="0">
                <a:effectLst/>
                <a:latin typeface="CMU Serif" panose="020B0604020202020204" charset="0"/>
                <a:ea typeface="Times New Roman" panose="02020603050405020304" pitchFamily="18" charset="0"/>
              </a:rPr>
              <a:t>), </a:t>
            </a:r>
            <a:r>
              <a:rPr lang="en-US" sz="1800" i="1" kern="0">
                <a:effectLst/>
                <a:latin typeface="CMU Serif" panose="020B0604020202020204" charset="0"/>
                <a:ea typeface="Times New Roman" panose="02020603050405020304" pitchFamily="18" charset="0"/>
              </a:rPr>
              <a:t>max</a:t>
            </a:r>
            <a:r>
              <a:rPr lang="en-US" sz="1800" kern="0">
                <a:effectLst/>
                <a:latin typeface="CMU Serif" panose="020B0604020202020204" charset="0"/>
                <a:ea typeface="Times New Roman" panose="02020603050405020304" pitchFamily="18" charset="0"/>
              </a:rPr>
              <a:t>(</a:t>
            </a:r>
            <a:r>
              <a:rPr lang="en-US" sz="1800" i="1" kern="0">
                <a:effectLst/>
                <a:latin typeface="CMU Serif" panose="020B0604020202020204" charset="0"/>
                <a:ea typeface="Times New Roman" panose="02020603050405020304" pitchFamily="18" charset="0"/>
              </a:rPr>
              <a:t>X</a:t>
            </a:r>
            <a:r>
              <a:rPr lang="en-US" sz="1800" kern="0">
                <a:effectLst/>
                <a:latin typeface="CMU Serif" panose="020B0604020202020204" charset="0"/>
                <a:ea typeface="Times New Roman" panose="02020603050405020304" pitchFamily="18" charset="0"/>
              </a:rPr>
              <a:t>)] and [</a:t>
            </a:r>
            <a:r>
              <a:rPr lang="en-US" sz="1800" i="1" kern="0">
                <a:effectLst/>
                <a:latin typeface="CMU Serif" panose="020B0604020202020204" charset="0"/>
                <a:ea typeface="Times New Roman" panose="02020603050405020304" pitchFamily="18" charset="0"/>
              </a:rPr>
              <a:t>min</a:t>
            </a:r>
            <a:r>
              <a:rPr lang="en-US" sz="1800" kern="0">
                <a:effectLst/>
                <a:latin typeface="CMU Serif" panose="020B0604020202020204" charset="0"/>
                <a:ea typeface="Times New Roman" panose="02020603050405020304" pitchFamily="18" charset="0"/>
              </a:rPr>
              <a:t>(</a:t>
            </a:r>
            <a:r>
              <a:rPr lang="en-US" sz="1800" i="1" kern="0">
                <a:effectLst/>
                <a:latin typeface="CMU Serif" panose="020B0604020202020204" charset="0"/>
                <a:ea typeface="Times New Roman" panose="02020603050405020304" pitchFamily="18" charset="0"/>
              </a:rPr>
              <a:t>Y</a:t>
            </a:r>
            <a:r>
              <a:rPr lang="en-US" sz="1800" kern="0">
                <a:effectLst/>
                <a:latin typeface="CMU Serif" panose="020B0604020202020204" charset="0"/>
                <a:ea typeface="Times New Roman" panose="02020603050405020304" pitchFamily="18" charset="0"/>
              </a:rPr>
              <a:t>), </a:t>
            </a:r>
            <a:r>
              <a:rPr lang="en-US" sz="1800" i="1" kern="0">
                <a:effectLst/>
                <a:latin typeface="CMU Serif" panose="020B0604020202020204" charset="0"/>
                <a:ea typeface="Times New Roman" panose="02020603050405020304" pitchFamily="18" charset="0"/>
              </a:rPr>
              <a:t>max</a:t>
            </a:r>
            <a:r>
              <a:rPr lang="en-US" sz="1800" kern="0">
                <a:effectLst/>
                <a:latin typeface="CMU Serif" panose="020B0604020202020204" charset="0"/>
                <a:ea typeface="Times New Roman" panose="02020603050405020304" pitchFamily="18" charset="0"/>
              </a:rPr>
              <a:t>(</a:t>
            </a:r>
            <a:r>
              <a:rPr lang="en-US" sz="1800" i="1" kern="0">
                <a:effectLst/>
                <a:latin typeface="CMU Serif" panose="020B0604020202020204" charset="0"/>
                <a:ea typeface="Times New Roman" panose="02020603050405020304" pitchFamily="18" charset="0"/>
              </a:rPr>
              <a:t>Y</a:t>
            </a:r>
            <a:r>
              <a:rPr lang="en-US" sz="1800" kern="0">
                <a:effectLst/>
                <a:latin typeface="CMU Serif" panose="020B0604020202020204" charset="0"/>
                <a:ea typeface="Times New Roman" panose="02020603050405020304" pitchFamily="18" charset="0"/>
              </a:rPr>
              <a:t>)]</a:t>
            </a:r>
            <a:endParaRPr lang="en-US" sz="1300">
              <a:latin typeface="Montserrat" panose="00000500000000000000" pitchFamily="2" charset="0"/>
            </a:endParaRPr>
          </a:p>
        </p:txBody>
      </p:sp>
      <p:cxnSp>
        <p:nvCxnSpPr>
          <p:cNvPr id="12" name="Straight Arrow Connector 11">
            <a:extLst>
              <a:ext uri="{FF2B5EF4-FFF2-40B4-BE49-F238E27FC236}">
                <a16:creationId xmlns:a16="http://schemas.microsoft.com/office/drawing/2014/main" id="{AE8588FF-54A8-430A-0650-107036282C87}"/>
              </a:ext>
            </a:extLst>
          </p:cNvPr>
          <p:cNvCxnSpPr>
            <a:cxnSpLocks/>
            <a:stCxn id="10" idx="2"/>
            <a:endCxn id="3" idx="0"/>
          </p:cNvCxnSpPr>
          <p:nvPr/>
        </p:nvCxnSpPr>
        <p:spPr>
          <a:xfrm>
            <a:off x="2391830" y="2147561"/>
            <a:ext cx="1816" cy="64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275;p31">
            <a:extLst>
              <a:ext uri="{FF2B5EF4-FFF2-40B4-BE49-F238E27FC236}">
                <a16:creationId xmlns:a16="http://schemas.microsoft.com/office/drawing/2014/main" id="{2A6AA351-A664-3CC2-CD0A-CFF684D21609}"/>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11</a:t>
            </a:r>
          </a:p>
        </p:txBody>
      </p:sp>
    </p:spTree>
    <p:extLst>
      <p:ext uri="{BB962C8B-B14F-4D97-AF65-F5344CB8AC3E}">
        <p14:creationId xmlns:p14="http://schemas.microsoft.com/office/powerpoint/2010/main" val="107626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8" name="Rectangle 7">
            <a:extLst>
              <a:ext uri="{FF2B5EF4-FFF2-40B4-BE49-F238E27FC236}">
                <a16:creationId xmlns:a16="http://schemas.microsoft.com/office/drawing/2014/main" id="{B44C0A47-431D-D5E4-2D2B-DBEBD7146840}"/>
              </a:ext>
            </a:extLst>
          </p:cNvPr>
          <p:cNvSpPr/>
          <p:nvPr/>
        </p:nvSpPr>
        <p:spPr>
          <a:xfrm>
            <a:off x="1815579" y="455542"/>
            <a:ext cx="1301231" cy="490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300" b="1">
                <a:solidFill>
                  <a:schemeClr val="tx1"/>
                </a:solidFill>
                <a:latin typeface="Montserrat" panose="00000500000000000000" pitchFamily="2" charset="0"/>
                <a:ea typeface="Times New Roman" panose="02020603050405020304" pitchFamily="18" charset="0"/>
              </a:rPr>
              <a:t>ACCURACY</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521C780-C3B7-D84E-CEEC-EED22D731B74}"/>
              </a:ext>
            </a:extLst>
          </p:cNvPr>
          <p:cNvSpPr/>
          <p:nvPr/>
        </p:nvSpPr>
        <p:spPr>
          <a:xfrm>
            <a:off x="6152875" y="455542"/>
            <a:ext cx="1301231" cy="490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300" b="1">
                <a:solidFill>
                  <a:schemeClr val="tx1"/>
                </a:solidFill>
                <a:latin typeface="Montserrat" panose="00000500000000000000" pitchFamily="2" charset="0"/>
                <a:ea typeface="Times New Roman" panose="02020603050405020304" pitchFamily="18" charset="0"/>
              </a:rPr>
              <a:t>PRECISION</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1AA4263-8A58-0E0A-272E-889C255ED9BE}"/>
              </a:ext>
            </a:extLst>
          </p:cNvPr>
          <p:cNvSpPr/>
          <p:nvPr/>
        </p:nvSpPr>
        <p:spPr>
          <a:xfrm>
            <a:off x="4997395" y="2571750"/>
            <a:ext cx="3625794" cy="490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300" b="1">
                <a:solidFill>
                  <a:schemeClr val="tx1"/>
                </a:solidFill>
                <a:latin typeface="Montserrat" panose="00000500000000000000" pitchFamily="2" charset="0"/>
                <a:ea typeface="Times New Roman" panose="02020603050405020304" pitchFamily="18" charset="0"/>
              </a:rPr>
              <a:t>AREA UNDER THE ROC CURVE (AUC)</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67808E6-7CD4-E7C4-3A30-41B1322FE270}"/>
              </a:ext>
            </a:extLst>
          </p:cNvPr>
          <p:cNvSpPr/>
          <p:nvPr/>
        </p:nvSpPr>
        <p:spPr>
          <a:xfrm>
            <a:off x="1636391" y="2654377"/>
            <a:ext cx="1659606"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tx1"/>
                </a:solidFill>
                <a:latin typeface="Montserrat" panose="00000500000000000000" pitchFamily="2" charset="0"/>
                <a:ea typeface="Times New Roman" panose="02020603050405020304" pitchFamily="18" charset="0"/>
              </a:rPr>
              <a:t>RECALL</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85709551-DCC6-7F2E-96F5-97B7F69A8594}"/>
              </a:ext>
            </a:extLst>
          </p:cNvPr>
          <p:cNvCxnSpPr>
            <a:cxnSpLocks/>
          </p:cNvCxnSpPr>
          <p:nvPr/>
        </p:nvCxnSpPr>
        <p:spPr>
          <a:xfrm>
            <a:off x="4572000" y="588397"/>
            <a:ext cx="0" cy="39817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006A52-41C6-F478-5EB1-BAB13FEAECD3}"/>
              </a:ext>
            </a:extLst>
          </p:cNvPr>
          <p:cNvCxnSpPr>
            <a:cxnSpLocks/>
          </p:cNvCxnSpPr>
          <p:nvPr/>
        </p:nvCxnSpPr>
        <p:spPr>
          <a:xfrm flipH="1">
            <a:off x="520811" y="2477247"/>
            <a:ext cx="810237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5281A2-72E5-84AA-0096-F8D202C8DC70}"/>
              </a:ext>
            </a:extLst>
          </p:cNvPr>
          <p:cNvSpPr/>
          <p:nvPr/>
        </p:nvSpPr>
        <p:spPr>
          <a:xfrm>
            <a:off x="674326" y="984612"/>
            <a:ext cx="3583736"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ontserrat" panose="00000500000000000000" pitchFamily="2" charset="0"/>
                <a:ea typeface="Arial"/>
                <a:cs typeface="Arial"/>
                <a:sym typeface="Arial"/>
              </a:rPr>
              <a:t>The ratio of correctly predicted actions to the total number of predictions.</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9D543AA-191A-E72E-F6AF-0149BBA222E6}"/>
                  </a:ext>
                </a:extLst>
              </p:cNvPr>
              <p:cNvSpPr/>
              <p:nvPr/>
            </p:nvSpPr>
            <p:spPr>
              <a:xfrm>
                <a:off x="-317692" y="1594388"/>
                <a:ext cx="5567772"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u="none" strike="noStrike" cap="none" smtClean="0">
                          <a:solidFill>
                            <a:srgbClr val="000000"/>
                          </a:solidFill>
                          <a:effectLst/>
                          <a:latin typeface="Montserrat" panose="00000500000000000000" pitchFamily="2" charset="0"/>
                          <a:ea typeface="Arial"/>
                          <a:cs typeface="Arial"/>
                          <a:sym typeface="Arial"/>
                        </a:rPr>
                        <m:t>Accuracy</m:t>
                      </m:r>
                      <m:r>
                        <m:rPr>
                          <m:nor/>
                        </m:rPr>
                        <a:rPr lang="en-US" sz="1200" b="0" i="0" u="none" strike="noStrike" cap="none" smtClean="0">
                          <a:solidFill>
                            <a:srgbClr val="000000"/>
                          </a:solidFill>
                          <a:effectLst/>
                          <a:latin typeface="Montserrat" panose="00000500000000000000" pitchFamily="2" charset="0"/>
                          <a:ea typeface="Arial"/>
                          <a:cs typeface="Arial"/>
                          <a:sym typeface="Arial"/>
                        </a:rPr>
                        <m:t> = </m:t>
                      </m:r>
                      <m:f>
                        <m:fPr>
                          <m:ctrlPr>
                            <a:rPr lang="en-US" sz="1200" b="0" i="1" u="none" strike="noStrike" cap="none">
                              <a:solidFill>
                                <a:srgbClr val="000000"/>
                              </a:solidFill>
                              <a:effectLst/>
                              <a:latin typeface="Cambria Math" panose="02040503050406030204" pitchFamily="18" charset="0"/>
                              <a:ea typeface="Arial"/>
                              <a:cs typeface="Arial"/>
                              <a:sym typeface="Arial"/>
                            </a:rPr>
                          </m:ctrlPr>
                        </m:fPr>
                        <m:num>
                          <m:r>
                            <m:rPr>
                              <m:nor/>
                            </m:rPr>
                            <a:rPr lang="en-US" sz="1200" b="0" i="0" u="none" strike="noStrike" cap="none">
                              <a:solidFill>
                                <a:srgbClr val="000000"/>
                              </a:solidFill>
                              <a:effectLst/>
                              <a:latin typeface="Montserrat" panose="00000500000000000000" pitchFamily="2" charset="0"/>
                              <a:ea typeface="Arial"/>
                              <a:cs typeface="Arial"/>
                              <a:sym typeface="Arial"/>
                            </a:rPr>
                            <m:t>TP</m:t>
                          </m:r>
                          <m:r>
                            <m:rPr>
                              <m:nor/>
                            </m:rPr>
                            <a:rPr lang="en-US" sz="1200" b="0" i="0" u="none" strike="noStrike" cap="none">
                              <a:solidFill>
                                <a:srgbClr val="000000"/>
                              </a:solidFill>
                              <a:effectLst/>
                              <a:latin typeface="Montserrat" panose="00000500000000000000" pitchFamily="2" charset="0"/>
                              <a:ea typeface="Arial"/>
                              <a:cs typeface="Arial"/>
                              <a:sym typeface="Arial"/>
                            </a:rPr>
                            <m:t>+</m:t>
                          </m:r>
                          <m:r>
                            <m:rPr>
                              <m:nor/>
                            </m:rPr>
                            <a:rPr lang="en-US" sz="1200" b="0" i="0" u="none" strike="noStrike" cap="none">
                              <a:solidFill>
                                <a:srgbClr val="000000"/>
                              </a:solidFill>
                              <a:effectLst/>
                              <a:latin typeface="Montserrat" panose="00000500000000000000" pitchFamily="2" charset="0"/>
                              <a:ea typeface="Arial"/>
                              <a:cs typeface="Arial"/>
                              <a:sym typeface="Arial"/>
                            </a:rPr>
                            <m:t>TN</m:t>
                          </m:r>
                        </m:num>
                        <m:den>
                          <m:r>
                            <m:rPr>
                              <m:nor/>
                            </m:rPr>
                            <a:rPr lang="en-US" sz="1200" b="0" i="0" u="none" strike="noStrike" cap="none">
                              <a:solidFill>
                                <a:srgbClr val="000000"/>
                              </a:solidFill>
                              <a:effectLst/>
                              <a:latin typeface="Montserrat" panose="00000500000000000000" pitchFamily="2" charset="0"/>
                              <a:ea typeface="Arial"/>
                              <a:cs typeface="Arial"/>
                              <a:sym typeface="Arial"/>
                            </a:rPr>
                            <m:t>TP</m:t>
                          </m:r>
                          <m:r>
                            <m:rPr>
                              <m:nor/>
                            </m:rPr>
                            <a:rPr lang="en-US" sz="1200" b="0" i="0" u="none" strike="noStrike" cap="none">
                              <a:solidFill>
                                <a:srgbClr val="000000"/>
                              </a:solidFill>
                              <a:effectLst/>
                              <a:latin typeface="Montserrat" panose="00000500000000000000" pitchFamily="2" charset="0"/>
                              <a:ea typeface="Arial"/>
                              <a:cs typeface="Arial"/>
                              <a:sym typeface="Arial"/>
                            </a:rPr>
                            <m:t>+</m:t>
                          </m:r>
                          <m:r>
                            <m:rPr>
                              <m:nor/>
                            </m:rPr>
                            <a:rPr lang="en-US" sz="1200" b="0" i="0" u="none" strike="noStrike" cap="none">
                              <a:solidFill>
                                <a:srgbClr val="000000"/>
                              </a:solidFill>
                              <a:effectLst/>
                              <a:latin typeface="Montserrat" panose="00000500000000000000" pitchFamily="2" charset="0"/>
                              <a:ea typeface="Arial"/>
                              <a:cs typeface="Arial"/>
                              <a:sym typeface="Arial"/>
                            </a:rPr>
                            <m:t>TN</m:t>
                          </m:r>
                          <m:r>
                            <m:rPr>
                              <m:nor/>
                            </m:rPr>
                            <a:rPr lang="en-US" sz="1200" b="0" i="0" u="none" strike="noStrike" cap="none">
                              <a:solidFill>
                                <a:srgbClr val="000000"/>
                              </a:solidFill>
                              <a:effectLst/>
                              <a:latin typeface="Montserrat" panose="00000500000000000000" pitchFamily="2" charset="0"/>
                              <a:ea typeface="Arial"/>
                              <a:cs typeface="Arial"/>
                              <a:sym typeface="Arial"/>
                            </a:rPr>
                            <m:t>+</m:t>
                          </m:r>
                          <m:r>
                            <m:rPr>
                              <m:nor/>
                            </m:rPr>
                            <a:rPr lang="en-US" sz="1200" b="0" i="0" u="none" strike="noStrike" cap="none">
                              <a:solidFill>
                                <a:srgbClr val="000000"/>
                              </a:solidFill>
                              <a:effectLst/>
                              <a:latin typeface="Montserrat" panose="00000500000000000000" pitchFamily="2" charset="0"/>
                              <a:ea typeface="Arial"/>
                              <a:cs typeface="Arial"/>
                              <a:sym typeface="Arial"/>
                            </a:rPr>
                            <m:t>FP</m:t>
                          </m:r>
                          <m:r>
                            <m:rPr>
                              <m:nor/>
                            </m:rPr>
                            <a:rPr lang="en-US" sz="1200" b="0" i="0" u="none" strike="noStrike" cap="none">
                              <a:solidFill>
                                <a:srgbClr val="000000"/>
                              </a:solidFill>
                              <a:effectLst/>
                              <a:latin typeface="Montserrat" panose="00000500000000000000" pitchFamily="2" charset="0"/>
                              <a:ea typeface="Arial"/>
                              <a:cs typeface="Arial"/>
                              <a:sym typeface="Arial"/>
                            </a:rPr>
                            <m:t>+</m:t>
                          </m:r>
                          <m:r>
                            <m:rPr>
                              <m:nor/>
                            </m:rPr>
                            <a:rPr lang="en-US" sz="1200" b="0" i="0" u="none" strike="noStrike" cap="none">
                              <a:solidFill>
                                <a:srgbClr val="000000"/>
                              </a:solidFill>
                              <a:effectLst/>
                              <a:latin typeface="Montserrat" panose="00000500000000000000" pitchFamily="2" charset="0"/>
                              <a:ea typeface="Arial"/>
                              <a:cs typeface="Arial"/>
                              <a:sym typeface="Arial"/>
                            </a:rPr>
                            <m:t>FN</m:t>
                          </m:r>
                        </m:den>
                      </m:f>
                    </m:oMath>
                  </m:oMathPara>
                </a14:m>
                <a:endParaRPr lang="en-US" sz="1200" b="0" i="0" u="none" strike="noStrike" cap="none">
                  <a:solidFill>
                    <a:srgbClr val="000000"/>
                  </a:solidFill>
                  <a:effectLst/>
                  <a:latin typeface="Montserrat" panose="00000500000000000000" pitchFamily="2" charset="0"/>
                  <a:ea typeface="Arial"/>
                  <a:cs typeface="Arial"/>
                  <a:sym typeface="Arial"/>
                </a:endParaRPr>
              </a:p>
            </p:txBody>
          </p:sp>
        </mc:Choice>
        <mc:Fallback xmlns="">
          <p:sp>
            <p:nvSpPr>
              <p:cNvPr id="23" name="Rectangle 22">
                <a:extLst>
                  <a:ext uri="{FF2B5EF4-FFF2-40B4-BE49-F238E27FC236}">
                    <a16:creationId xmlns:a16="http://schemas.microsoft.com/office/drawing/2014/main" id="{F9D543AA-191A-E72E-F6AF-0149BBA222E6}"/>
                  </a:ext>
                </a:extLst>
              </p:cNvPr>
              <p:cNvSpPr>
                <a:spLocks noRot="1" noChangeAspect="1" noMove="1" noResize="1" noEditPoints="1" noAdjustHandles="1" noChangeArrowheads="1" noChangeShapeType="1" noTextEdit="1"/>
              </p:cNvSpPr>
              <p:nvPr/>
            </p:nvSpPr>
            <p:spPr>
              <a:xfrm>
                <a:off x="-317692" y="1594388"/>
                <a:ext cx="5567772" cy="380526"/>
              </a:xfrm>
              <a:prstGeom prst="rect">
                <a:avLst/>
              </a:prstGeom>
              <a:blipFill>
                <a:blip r:embed="rId3"/>
                <a:stretch>
                  <a:fillRect b="-9677"/>
                </a:stretch>
              </a:blipFill>
              <a:ln>
                <a:no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C89BB0D3-DEDB-3BDB-8F94-826C2E3554B4}"/>
              </a:ext>
            </a:extLst>
          </p:cNvPr>
          <p:cNvSpPr/>
          <p:nvPr/>
        </p:nvSpPr>
        <p:spPr>
          <a:xfrm>
            <a:off x="4879751" y="1032268"/>
            <a:ext cx="3847479"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ontserrat" panose="00000500000000000000" pitchFamily="2" charset="0"/>
                <a:ea typeface="Arial"/>
                <a:cs typeface="Arial"/>
                <a:sym typeface="Arial"/>
              </a:rPr>
              <a:t>Focuses on the quality of positive predictions.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ontserrat" panose="00000500000000000000" pitchFamily="2" charset="0"/>
                <a:ea typeface="Arial"/>
                <a:cs typeface="Arial"/>
                <a:sym typeface="Arial"/>
              </a:rPr>
              <a:t>It is the proportion of true positive predictions among all positive predictions</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4AA9831-31A6-36E2-7984-60C6F80E87A8}"/>
                  </a:ext>
                </a:extLst>
              </p:cNvPr>
              <p:cNvSpPr/>
              <p:nvPr/>
            </p:nvSpPr>
            <p:spPr>
              <a:xfrm>
                <a:off x="4019604" y="1594388"/>
                <a:ext cx="5567772"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u="none" strike="noStrike" cap="none" smtClean="0">
                          <a:solidFill>
                            <a:srgbClr val="000000"/>
                          </a:solidFill>
                          <a:effectLst/>
                          <a:latin typeface="Montserrat" panose="00000500000000000000" pitchFamily="2" charset="0"/>
                          <a:ea typeface="Arial"/>
                          <a:cs typeface="Arial"/>
                          <a:sym typeface="Arial"/>
                        </a:rPr>
                        <m:t>Precision</m:t>
                      </m:r>
                      <m:r>
                        <m:rPr>
                          <m:nor/>
                        </m:rPr>
                        <a:rPr lang="en-US" sz="1200" b="0" i="0" u="none" strike="noStrike" cap="none" smtClean="0">
                          <a:solidFill>
                            <a:srgbClr val="000000"/>
                          </a:solidFill>
                          <a:effectLst/>
                          <a:latin typeface="Montserrat" panose="00000500000000000000" pitchFamily="2" charset="0"/>
                          <a:ea typeface="Arial"/>
                          <a:cs typeface="Arial"/>
                          <a:sym typeface="Arial"/>
                        </a:rPr>
                        <m:t> = </m:t>
                      </m:r>
                      <m:f>
                        <m:fPr>
                          <m:ctrlPr>
                            <a:rPr lang="en-US" sz="1200" b="0" i="1" u="none" strike="noStrike" cap="none">
                              <a:solidFill>
                                <a:srgbClr val="000000"/>
                              </a:solidFill>
                              <a:effectLst/>
                              <a:latin typeface="Cambria Math" panose="02040503050406030204" pitchFamily="18" charset="0"/>
                              <a:ea typeface="Arial"/>
                              <a:cs typeface="Arial"/>
                              <a:sym typeface="Arial"/>
                            </a:rPr>
                          </m:ctrlPr>
                        </m:fPr>
                        <m:num>
                          <m:r>
                            <m:rPr>
                              <m:nor/>
                            </m:rPr>
                            <a:rPr lang="en-US" sz="1200" b="0" i="0" u="none" strike="noStrike" cap="none">
                              <a:solidFill>
                                <a:srgbClr val="000000"/>
                              </a:solidFill>
                              <a:effectLst/>
                              <a:latin typeface="Montserrat" panose="00000500000000000000" pitchFamily="2" charset="0"/>
                              <a:ea typeface="Arial"/>
                              <a:cs typeface="Arial"/>
                              <a:sym typeface="Arial"/>
                            </a:rPr>
                            <m:t>TP</m:t>
                          </m:r>
                        </m:num>
                        <m:den>
                          <m:r>
                            <m:rPr>
                              <m:nor/>
                            </m:rPr>
                            <a:rPr lang="en-US" sz="1200" b="0" i="0" u="none" strike="noStrike" cap="none">
                              <a:solidFill>
                                <a:srgbClr val="000000"/>
                              </a:solidFill>
                              <a:effectLst/>
                              <a:latin typeface="Montserrat" panose="00000500000000000000" pitchFamily="2" charset="0"/>
                              <a:ea typeface="Arial"/>
                              <a:cs typeface="Arial"/>
                              <a:sym typeface="Arial"/>
                            </a:rPr>
                            <m:t>TP</m:t>
                          </m:r>
                          <m:r>
                            <m:rPr>
                              <m:nor/>
                            </m:rPr>
                            <a:rPr lang="en-US" sz="1200" b="0" i="0" u="none" strike="noStrike" cap="none">
                              <a:solidFill>
                                <a:srgbClr val="000000"/>
                              </a:solidFill>
                              <a:effectLst/>
                              <a:latin typeface="Montserrat" panose="00000500000000000000" pitchFamily="2" charset="0"/>
                              <a:ea typeface="Arial"/>
                              <a:cs typeface="Arial"/>
                              <a:sym typeface="Arial"/>
                            </a:rPr>
                            <m:t>+</m:t>
                          </m:r>
                          <m:r>
                            <m:rPr>
                              <m:nor/>
                            </m:rPr>
                            <a:rPr lang="en-US" sz="1200" b="0" i="0" u="none" strike="noStrike" cap="none">
                              <a:solidFill>
                                <a:srgbClr val="000000"/>
                              </a:solidFill>
                              <a:effectLst/>
                              <a:latin typeface="Montserrat" panose="00000500000000000000" pitchFamily="2" charset="0"/>
                              <a:ea typeface="Arial"/>
                              <a:cs typeface="Arial"/>
                              <a:sym typeface="Arial"/>
                            </a:rPr>
                            <m:t>FP</m:t>
                          </m:r>
                        </m:den>
                      </m:f>
                    </m:oMath>
                  </m:oMathPara>
                </a14:m>
                <a:endParaRPr lang="en-US" sz="1200" b="0" i="0" u="none" strike="noStrike" cap="none">
                  <a:solidFill>
                    <a:srgbClr val="000000"/>
                  </a:solidFill>
                  <a:effectLst/>
                  <a:latin typeface="Montserrat" panose="00000500000000000000" pitchFamily="2" charset="0"/>
                  <a:ea typeface="Arial"/>
                  <a:cs typeface="Arial"/>
                  <a:sym typeface="Arial"/>
                </a:endParaRPr>
              </a:p>
            </p:txBody>
          </p:sp>
        </mc:Choice>
        <mc:Fallback xmlns="">
          <p:sp>
            <p:nvSpPr>
              <p:cNvPr id="25" name="Rectangle 24">
                <a:extLst>
                  <a:ext uri="{FF2B5EF4-FFF2-40B4-BE49-F238E27FC236}">
                    <a16:creationId xmlns:a16="http://schemas.microsoft.com/office/drawing/2014/main" id="{84AA9831-31A6-36E2-7984-60C6F80E87A8}"/>
                  </a:ext>
                </a:extLst>
              </p:cNvPr>
              <p:cNvSpPr>
                <a:spLocks noRot="1" noChangeAspect="1" noMove="1" noResize="1" noEditPoints="1" noAdjustHandles="1" noChangeArrowheads="1" noChangeShapeType="1" noTextEdit="1"/>
              </p:cNvSpPr>
              <p:nvPr/>
            </p:nvSpPr>
            <p:spPr>
              <a:xfrm>
                <a:off x="4019604" y="1594388"/>
                <a:ext cx="5567772" cy="380526"/>
              </a:xfrm>
              <a:prstGeom prst="rect">
                <a:avLst/>
              </a:prstGeom>
              <a:blipFill>
                <a:blip r:embed="rId4"/>
                <a:stretch>
                  <a:fillRect b="-967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EF927A7-789E-0BCF-AB5E-56AA70C70C0F}"/>
                  </a:ext>
                </a:extLst>
              </p:cNvPr>
              <p:cNvSpPr/>
              <p:nvPr/>
            </p:nvSpPr>
            <p:spPr>
              <a:xfrm>
                <a:off x="517415" y="3211454"/>
                <a:ext cx="3897559" cy="5936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nor/>
                        </m:rPr>
                        <a:rPr lang="en-US" sz="1200" dirty="0">
                          <a:solidFill>
                            <a:srgbClr val="000000"/>
                          </a:solidFill>
                          <a:latin typeface="Montserrat" panose="00000500000000000000" pitchFamily="2" charset="0"/>
                          <a:ea typeface="Arial"/>
                          <a:cs typeface="Arial"/>
                        </a:rPr>
                        <m:t>Recall</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measures</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the</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model</m:t>
                      </m:r>
                      <m:r>
                        <m:rPr>
                          <m:nor/>
                        </m:rPr>
                        <a:rPr lang="en-US" sz="1200" dirty="0">
                          <a:solidFill>
                            <a:srgbClr val="000000"/>
                          </a:solidFill>
                          <a:latin typeface="Montserrat" panose="00000500000000000000" pitchFamily="2" charset="0"/>
                          <a:ea typeface="Arial"/>
                          <a:cs typeface="Arial"/>
                        </a:rPr>
                        <m:t>’</m:t>
                      </m:r>
                      <m:r>
                        <m:rPr>
                          <m:nor/>
                        </m:rPr>
                        <a:rPr lang="en-US" sz="1200" dirty="0">
                          <a:solidFill>
                            <a:srgbClr val="000000"/>
                          </a:solidFill>
                          <a:latin typeface="Montserrat" panose="00000500000000000000" pitchFamily="2" charset="0"/>
                          <a:ea typeface="Arial"/>
                          <a:cs typeface="Arial"/>
                        </a:rPr>
                        <m:t>s</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ability</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to</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detect</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all</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relevant</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instances</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It</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is</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the</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ratio</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of</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true</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positives</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to</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all</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actual</m:t>
                      </m:r>
                      <m:r>
                        <m:rPr>
                          <m:nor/>
                        </m:rPr>
                        <a:rPr lang="en-US" sz="1200" dirty="0">
                          <a:solidFill>
                            <a:srgbClr val="000000"/>
                          </a:solidFill>
                          <a:latin typeface="Montserrat" panose="00000500000000000000" pitchFamily="2" charset="0"/>
                          <a:ea typeface="Arial"/>
                          <a:cs typeface="Arial"/>
                        </a:rPr>
                        <m:t> </m:t>
                      </m:r>
                      <m:r>
                        <m:rPr>
                          <m:nor/>
                        </m:rPr>
                        <a:rPr lang="en-US" sz="1200" dirty="0">
                          <a:solidFill>
                            <a:srgbClr val="000000"/>
                          </a:solidFill>
                          <a:latin typeface="Montserrat" panose="00000500000000000000" pitchFamily="2" charset="0"/>
                          <a:ea typeface="Arial"/>
                          <a:cs typeface="Arial"/>
                        </a:rPr>
                        <m:t>positives</m:t>
                      </m:r>
                      <m:r>
                        <m:rPr>
                          <m:nor/>
                        </m:rPr>
                        <a:rPr lang="en-US" sz="1200" dirty="0">
                          <a:solidFill>
                            <a:srgbClr val="000000"/>
                          </a:solidFill>
                          <a:latin typeface="Montserrat" panose="00000500000000000000" pitchFamily="2" charset="0"/>
                          <a:ea typeface="Arial"/>
                          <a:cs typeface="Arial"/>
                        </a:rPr>
                        <m:t>.</m:t>
                      </m:r>
                    </m:oMath>
                  </m:oMathPara>
                </a14:m>
                <a:endParaRPr lang="en-US" sz="1200">
                  <a:solidFill>
                    <a:srgbClr val="000000"/>
                  </a:solidFill>
                  <a:latin typeface="Montserrat" panose="00000500000000000000" pitchFamily="2" charset="0"/>
                  <a:ea typeface="Arial"/>
                  <a:cs typeface="Arial"/>
                </a:endParaRPr>
              </a:p>
            </p:txBody>
          </p:sp>
        </mc:Choice>
        <mc:Fallback xmlns="">
          <p:sp>
            <p:nvSpPr>
              <p:cNvPr id="26" name="Rectangle 25">
                <a:extLst>
                  <a:ext uri="{FF2B5EF4-FFF2-40B4-BE49-F238E27FC236}">
                    <a16:creationId xmlns:a16="http://schemas.microsoft.com/office/drawing/2014/main" id="{5EF927A7-789E-0BCF-AB5E-56AA70C70C0F}"/>
                  </a:ext>
                </a:extLst>
              </p:cNvPr>
              <p:cNvSpPr>
                <a:spLocks noRot="1" noChangeAspect="1" noMove="1" noResize="1" noEditPoints="1" noAdjustHandles="1" noChangeArrowheads="1" noChangeShapeType="1" noTextEdit="1"/>
              </p:cNvSpPr>
              <p:nvPr/>
            </p:nvSpPr>
            <p:spPr>
              <a:xfrm>
                <a:off x="517415" y="3211454"/>
                <a:ext cx="3897559" cy="593603"/>
              </a:xfrm>
              <a:prstGeom prst="rect">
                <a:avLst/>
              </a:prstGeom>
              <a:blipFill>
                <a:blip r:embed="rId5"/>
                <a:stretch>
                  <a:fillRect b="-61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6112048-9F2F-6860-E088-54E96C6FCF7C}"/>
                  </a:ext>
                </a:extLst>
              </p:cNvPr>
              <p:cNvSpPr/>
              <p:nvPr/>
            </p:nvSpPr>
            <p:spPr>
              <a:xfrm>
                <a:off x="1036432" y="3849584"/>
                <a:ext cx="2859524"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nor/>
                        </m:rPr>
                        <a:rPr lang="en-US" sz="1200">
                          <a:solidFill>
                            <a:srgbClr val="000000"/>
                          </a:solidFill>
                          <a:latin typeface="Montserrat" panose="00000500000000000000" pitchFamily="2" charset="0"/>
                          <a:ea typeface="Arial"/>
                          <a:cs typeface="Arial"/>
                        </a:rPr>
                        <m:t>R</m:t>
                      </m:r>
                      <m:r>
                        <m:rPr>
                          <m:nor/>
                        </m:rPr>
                        <a:rPr lang="vi-VN" sz="1200">
                          <a:solidFill>
                            <a:srgbClr val="000000"/>
                          </a:solidFill>
                          <a:latin typeface="Montserrat" panose="00000500000000000000" pitchFamily="2" charset="0"/>
                          <a:ea typeface="Arial"/>
                          <a:cs typeface="Arial"/>
                        </a:rPr>
                        <m:t>ecall</m:t>
                      </m:r>
                      <m:r>
                        <m:rPr>
                          <m:nor/>
                        </m:rPr>
                        <a:rPr lang="vi-VN" sz="1200">
                          <a:solidFill>
                            <a:srgbClr val="000000"/>
                          </a:solidFill>
                          <a:latin typeface="Montserrat" panose="00000500000000000000" pitchFamily="2" charset="0"/>
                          <a:ea typeface="Arial"/>
                          <a:cs typeface="Arial"/>
                        </a:rPr>
                        <m:t> = </m:t>
                      </m:r>
                      <m:f>
                        <m:fPr>
                          <m:ctrlPr>
                            <a:rPr lang="en-US" sz="1200" i="1">
                              <a:solidFill>
                                <a:srgbClr val="000000"/>
                              </a:solidFill>
                              <a:latin typeface="Cambria Math" panose="02040503050406030204" pitchFamily="18" charset="0"/>
                              <a:ea typeface="Arial"/>
                              <a:cs typeface="Arial"/>
                            </a:rPr>
                          </m:ctrlPr>
                        </m:fPr>
                        <m:num>
                          <m:r>
                            <m:rPr>
                              <m:nor/>
                            </m:rPr>
                            <a:rPr lang="vi-VN" sz="1200">
                              <a:solidFill>
                                <a:srgbClr val="000000"/>
                              </a:solidFill>
                              <a:latin typeface="Montserrat" panose="00000500000000000000" pitchFamily="2" charset="0"/>
                              <a:ea typeface="Arial"/>
                              <a:cs typeface="Arial"/>
                            </a:rPr>
                            <m:t>TP</m:t>
                          </m:r>
                        </m:num>
                        <m:den>
                          <m:r>
                            <m:rPr>
                              <m:nor/>
                            </m:rPr>
                            <a:rPr lang="vi-VN" sz="1200">
                              <a:solidFill>
                                <a:srgbClr val="000000"/>
                              </a:solidFill>
                              <a:latin typeface="Montserrat" panose="00000500000000000000" pitchFamily="2" charset="0"/>
                              <a:ea typeface="Arial"/>
                              <a:cs typeface="Arial"/>
                            </a:rPr>
                            <m:t>TP</m:t>
                          </m:r>
                          <m:r>
                            <m:rPr>
                              <m:nor/>
                            </m:rPr>
                            <a:rPr lang="vi-VN" sz="1200">
                              <a:solidFill>
                                <a:srgbClr val="000000"/>
                              </a:solidFill>
                              <a:latin typeface="Montserrat" panose="00000500000000000000" pitchFamily="2" charset="0"/>
                              <a:ea typeface="Arial"/>
                              <a:cs typeface="Arial"/>
                            </a:rPr>
                            <m:t>+</m:t>
                          </m:r>
                          <m:r>
                            <m:rPr>
                              <m:nor/>
                            </m:rPr>
                            <a:rPr lang="vi-VN" sz="1200">
                              <a:solidFill>
                                <a:srgbClr val="000000"/>
                              </a:solidFill>
                              <a:latin typeface="Montserrat" panose="00000500000000000000" pitchFamily="2" charset="0"/>
                              <a:ea typeface="Arial"/>
                              <a:cs typeface="Arial"/>
                            </a:rPr>
                            <m:t>FN</m:t>
                          </m:r>
                        </m:den>
                      </m:f>
                    </m:oMath>
                  </m:oMathPara>
                </a14:m>
                <a:endParaRPr lang="en-US" altLang="en-US" sz="1200">
                  <a:solidFill>
                    <a:srgbClr val="2F2F2F"/>
                  </a:solidFill>
                  <a:latin typeface="Montserrat" panose="00000500000000000000" pitchFamily="2" charset="0"/>
                </a:endParaRPr>
              </a:p>
            </p:txBody>
          </p:sp>
        </mc:Choice>
        <mc:Fallback xmlns="">
          <p:sp>
            <p:nvSpPr>
              <p:cNvPr id="27" name="Rectangle 26">
                <a:extLst>
                  <a:ext uri="{FF2B5EF4-FFF2-40B4-BE49-F238E27FC236}">
                    <a16:creationId xmlns:a16="http://schemas.microsoft.com/office/drawing/2014/main" id="{36112048-9F2F-6860-E088-54E96C6FCF7C}"/>
                  </a:ext>
                </a:extLst>
              </p:cNvPr>
              <p:cNvSpPr>
                <a:spLocks noRot="1" noChangeAspect="1" noMove="1" noResize="1" noEditPoints="1" noAdjustHandles="1" noChangeArrowheads="1" noChangeShapeType="1" noTextEdit="1"/>
              </p:cNvSpPr>
              <p:nvPr/>
            </p:nvSpPr>
            <p:spPr>
              <a:xfrm>
                <a:off x="1036432" y="3849584"/>
                <a:ext cx="2859524" cy="380526"/>
              </a:xfrm>
              <a:prstGeom prst="rect">
                <a:avLst/>
              </a:prstGeom>
              <a:blipFill>
                <a:blip r:embed="rId6"/>
                <a:stretch>
                  <a:fillRect b="-95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0DF7801-21BD-FF7C-8882-BBCA52CAD3D3}"/>
                  </a:ext>
                </a:extLst>
              </p:cNvPr>
              <p:cNvSpPr/>
              <p:nvPr/>
            </p:nvSpPr>
            <p:spPr>
              <a:xfrm>
                <a:off x="4728912" y="3218462"/>
                <a:ext cx="4148925" cy="7491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buClrTx/>
                  <a:defRPr/>
                </a:pPr>
                <a14:m>
                  <m:oMathPara xmlns:m="http://schemas.openxmlformats.org/officeDocument/2006/math">
                    <m:oMathParaPr>
                      <m:jc m:val="left"/>
                    </m:oMathParaPr>
                    <m:oMath xmlns:m="http://schemas.openxmlformats.org/officeDocument/2006/math">
                      <m:r>
                        <m:rPr>
                          <m:nor/>
                        </m:rPr>
                        <a:rPr lang="en-US" sz="1200" dirty="0">
                          <a:solidFill>
                            <a:schemeClr val="tx1"/>
                          </a:solidFill>
                          <a:latin typeface="Montserrat" panose="00000500000000000000" pitchFamily="2" charset="0"/>
                        </a:rPr>
                        <m:t>Provides</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a</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comprehensive</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view</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of</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model</m:t>
                      </m:r>
                      <m:r>
                        <m:rPr>
                          <m:nor/>
                        </m:rPr>
                        <a:rPr lang="en-US" sz="1200" b="0" i="0" dirty="0" smtClean="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performance</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across</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thresholds</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by</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representing</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the</m:t>
                      </m:r>
                      <m:r>
                        <m:rPr>
                          <m:nor/>
                        </m:rPr>
                        <a:rPr lang="en-US" sz="1200" b="0" i="0" dirty="0" smtClean="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probability</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that</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a</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randomly</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chosen</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positive</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instance</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is</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ranked</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higher</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than</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a</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negative</m:t>
                      </m:r>
                      <m:r>
                        <m:rPr>
                          <m:nor/>
                        </m:rPr>
                        <a:rPr lang="en-US" sz="1200" dirty="0">
                          <a:solidFill>
                            <a:schemeClr val="tx1"/>
                          </a:solidFill>
                          <a:latin typeface="Montserrat" panose="00000500000000000000" pitchFamily="2" charset="0"/>
                        </a:rPr>
                        <m:t> </m:t>
                      </m:r>
                      <m:r>
                        <m:rPr>
                          <m:nor/>
                        </m:rPr>
                        <a:rPr lang="en-US" sz="1200" dirty="0">
                          <a:solidFill>
                            <a:schemeClr val="tx1"/>
                          </a:solidFill>
                          <a:latin typeface="Montserrat" panose="00000500000000000000" pitchFamily="2" charset="0"/>
                        </a:rPr>
                        <m:t>one</m:t>
                      </m:r>
                      <m:r>
                        <m:rPr>
                          <m:nor/>
                        </m:rPr>
                        <a:rPr lang="en-US" sz="1200" dirty="0">
                          <a:solidFill>
                            <a:schemeClr val="tx1"/>
                          </a:solidFill>
                          <a:latin typeface="Montserrat" panose="00000500000000000000" pitchFamily="2" charset="0"/>
                        </a:rPr>
                        <m:t>.</m:t>
                      </m:r>
                    </m:oMath>
                  </m:oMathPara>
                </a14:m>
                <a:endParaRPr lang="en-US" sz="1200">
                  <a:solidFill>
                    <a:schemeClr val="tx1"/>
                  </a:solidFill>
                  <a:latin typeface="Montserrat" panose="00000500000000000000" pitchFamily="2" charset="0"/>
                  <a:ea typeface="Arial"/>
                  <a:cs typeface="Arial"/>
                </a:endParaRPr>
              </a:p>
            </p:txBody>
          </p:sp>
        </mc:Choice>
        <mc:Fallback xmlns="">
          <p:sp>
            <p:nvSpPr>
              <p:cNvPr id="28" name="Rectangle 27">
                <a:extLst>
                  <a:ext uri="{FF2B5EF4-FFF2-40B4-BE49-F238E27FC236}">
                    <a16:creationId xmlns:a16="http://schemas.microsoft.com/office/drawing/2014/main" id="{30DF7801-21BD-FF7C-8882-BBCA52CAD3D3}"/>
                  </a:ext>
                </a:extLst>
              </p:cNvPr>
              <p:cNvSpPr>
                <a:spLocks noRot="1" noChangeAspect="1" noMove="1" noResize="1" noEditPoints="1" noAdjustHandles="1" noChangeArrowheads="1" noChangeShapeType="1" noTextEdit="1"/>
              </p:cNvSpPr>
              <p:nvPr/>
            </p:nvSpPr>
            <p:spPr>
              <a:xfrm>
                <a:off x="4728912" y="3218462"/>
                <a:ext cx="4148925" cy="749162"/>
              </a:xfrm>
              <a:prstGeom prst="rect">
                <a:avLst/>
              </a:prstGeom>
              <a:blipFill>
                <a:blip r:embed="rId7"/>
                <a:stretch>
                  <a:fillRect b="-6504"/>
                </a:stretch>
              </a:blipFill>
              <a:ln>
                <a:noFill/>
              </a:ln>
            </p:spPr>
            <p:txBody>
              <a:bodyPr/>
              <a:lstStyle/>
              <a:p>
                <a:r>
                  <a:rPr lang="en-US">
                    <a:noFill/>
                  </a:rPr>
                  <a:t> </a:t>
                </a:r>
              </a:p>
            </p:txBody>
          </p:sp>
        </mc:Fallback>
      </mc:AlternateContent>
      <p:sp>
        <p:nvSpPr>
          <p:cNvPr id="29" name="Google Shape;315;p35">
            <a:extLst>
              <a:ext uri="{FF2B5EF4-FFF2-40B4-BE49-F238E27FC236}">
                <a16:creationId xmlns:a16="http://schemas.microsoft.com/office/drawing/2014/main" id="{62231FD1-FE3A-4408-14BE-BB4F5862427E}"/>
              </a:ext>
            </a:extLst>
          </p:cNvPr>
          <p:cNvSpPr txBox="1">
            <a:spLocks noGrp="1"/>
          </p:cNvSpPr>
          <p:nvPr>
            <p:ph type="title"/>
          </p:nvPr>
        </p:nvSpPr>
        <p:spPr>
          <a:xfrm>
            <a:off x="196924" y="125430"/>
            <a:ext cx="7704000" cy="467655"/>
          </a:xfrm>
          <a:prstGeom prst="rect">
            <a:avLst/>
          </a:prstGeom>
        </p:spPr>
        <p:txBody>
          <a:bodyPr spcFirstLastPara="1" wrap="square" lIns="91425" tIns="91425" rIns="91425" bIns="91425" numCol="2" anchor="t" anchorCtr="0">
            <a:noAutofit/>
          </a:bodyPr>
          <a:lstStyle/>
          <a:p>
            <a:r>
              <a:rPr lang="en" sz="2400" b="1">
                <a:latin typeface="Montserrat" panose="00000500000000000000" pitchFamily="2" charset="0"/>
              </a:rPr>
              <a:t>Evaluation</a:t>
            </a:r>
          </a:p>
        </p:txBody>
      </p:sp>
      <p:cxnSp>
        <p:nvCxnSpPr>
          <p:cNvPr id="30" name="Straight Connector 29">
            <a:extLst>
              <a:ext uri="{FF2B5EF4-FFF2-40B4-BE49-F238E27FC236}">
                <a16:creationId xmlns:a16="http://schemas.microsoft.com/office/drawing/2014/main" id="{44DDDC9C-6636-2F36-9385-43C3DA128A61}"/>
              </a:ext>
            </a:extLst>
          </p:cNvPr>
          <p:cNvCxnSpPr>
            <a:cxnSpLocks/>
          </p:cNvCxnSpPr>
          <p:nvPr/>
        </p:nvCxnSpPr>
        <p:spPr>
          <a:xfrm>
            <a:off x="196924" y="154069"/>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12" name="Google Shape;293;p33">
            <a:extLst>
              <a:ext uri="{FF2B5EF4-FFF2-40B4-BE49-F238E27FC236}">
                <a16:creationId xmlns:a16="http://schemas.microsoft.com/office/drawing/2014/main" id="{8BE84474-6945-06F7-F823-54FD582B4A1A}"/>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3" name="Google Shape;293;p33">
            <a:extLst>
              <a:ext uri="{FF2B5EF4-FFF2-40B4-BE49-F238E27FC236}">
                <a16:creationId xmlns:a16="http://schemas.microsoft.com/office/drawing/2014/main" id="{CA515D63-601F-511A-069D-0714808D3E65}"/>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F76951DA-EE65-04C2-227D-53063B7B42C9}"/>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1F1BB2C5-4F68-59D3-B9DE-23081800B8B0}"/>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6" name="Google Shape;293;p33">
            <a:extLst>
              <a:ext uri="{FF2B5EF4-FFF2-40B4-BE49-F238E27FC236}">
                <a16:creationId xmlns:a16="http://schemas.microsoft.com/office/drawing/2014/main" id="{A80B9208-47AC-7745-00BA-CDB4A8DF1D53}"/>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7" name="Straight Connector 16">
            <a:extLst>
              <a:ext uri="{FF2B5EF4-FFF2-40B4-BE49-F238E27FC236}">
                <a16:creationId xmlns:a16="http://schemas.microsoft.com/office/drawing/2014/main" id="{C2728CD3-DD05-D41E-D713-028B25AECEF4}"/>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74AE2242-0167-5536-F5FD-D43ED3446DCA}"/>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12</a:t>
            </a:r>
          </a:p>
        </p:txBody>
      </p:sp>
    </p:spTree>
    <p:extLst>
      <p:ext uri="{BB962C8B-B14F-4D97-AF65-F5344CB8AC3E}">
        <p14:creationId xmlns:p14="http://schemas.microsoft.com/office/powerpoint/2010/main" val="1075528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2223984" y="0"/>
            <a:ext cx="3405191" cy="5143500"/>
          </a:xfrm>
          <a:prstGeom prst="rect">
            <a:avLst/>
          </a:prstGeom>
          <a:noFill/>
          <a:ln>
            <a:noFill/>
          </a:ln>
        </p:spPr>
      </p:pic>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293;p33">
            <a:extLst>
              <a:ext uri="{FF2B5EF4-FFF2-40B4-BE49-F238E27FC236}">
                <a16:creationId xmlns:a16="http://schemas.microsoft.com/office/drawing/2014/main" id="{24F1C6C0-7CDA-3792-A3B8-64837F5426C0}"/>
              </a:ext>
            </a:extLst>
          </p:cNvPr>
          <p:cNvSpPr txBox="1">
            <a:spLocks noGrp="1"/>
          </p:cNvSpPr>
          <p:nvPr>
            <p:ph type="title"/>
          </p:nvPr>
        </p:nvSpPr>
        <p:spPr>
          <a:xfrm>
            <a:off x="3037398" y="2108926"/>
            <a:ext cx="5393377"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b="1">
                <a:latin typeface="Montserrat" panose="00000500000000000000" pitchFamily="2" charset="0"/>
              </a:rPr>
              <a:t>METHODOLOGY</a:t>
            </a:r>
            <a:endParaRPr lang="en-US" b="1">
              <a:latin typeface="Montserrat" panose="00000500000000000000" pitchFamily="2" charset="0"/>
            </a:endParaRPr>
          </a:p>
        </p:txBody>
      </p:sp>
      <p:sp>
        <p:nvSpPr>
          <p:cNvPr id="31" name="Google Shape;294;p33">
            <a:extLst>
              <a:ext uri="{FF2B5EF4-FFF2-40B4-BE49-F238E27FC236}">
                <a16:creationId xmlns:a16="http://schemas.microsoft.com/office/drawing/2014/main" id="{7310B791-85A7-D798-4BBB-C2257C4703CC}"/>
              </a:ext>
            </a:extLst>
          </p:cNvPr>
          <p:cNvSpPr txBox="1">
            <a:spLocks noGrp="1"/>
          </p:cNvSpPr>
          <p:nvPr>
            <p:ph type="title" idx="2"/>
          </p:nvPr>
        </p:nvSpPr>
        <p:spPr>
          <a:xfrm>
            <a:off x="3193843" y="1188963"/>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panose="00000500000000000000" pitchFamily="2" charset="0"/>
              </a:rPr>
              <a:t>03</a:t>
            </a:r>
            <a:endParaRPr b="1">
              <a:latin typeface="Montserrat" panose="00000500000000000000" pitchFamily="2" charset="0"/>
            </a:endParaRPr>
          </a:p>
        </p:txBody>
      </p:sp>
      <p:sp>
        <p:nvSpPr>
          <p:cNvPr id="8" name="Google Shape;293;p33">
            <a:extLst>
              <a:ext uri="{FF2B5EF4-FFF2-40B4-BE49-F238E27FC236}">
                <a16:creationId xmlns:a16="http://schemas.microsoft.com/office/drawing/2014/main" id="{F559F336-4D97-FEA9-749B-59DFF295FB2B}"/>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9" name="Google Shape;293;p33">
            <a:extLst>
              <a:ext uri="{FF2B5EF4-FFF2-40B4-BE49-F238E27FC236}">
                <a16:creationId xmlns:a16="http://schemas.microsoft.com/office/drawing/2014/main" id="{CE325DBF-2EC5-D867-41CD-699D83AECC3E}"/>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0" name="Google Shape;293;p33">
            <a:extLst>
              <a:ext uri="{FF2B5EF4-FFF2-40B4-BE49-F238E27FC236}">
                <a16:creationId xmlns:a16="http://schemas.microsoft.com/office/drawing/2014/main" id="{5F83F99E-6955-1BB7-3B4A-81EFAC4F8939}"/>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4B902463-E2F6-6E29-2D1E-F6F2256DC180}"/>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DE7A584F-2907-ECB9-9E9B-7A24D3A8A3C5}"/>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3" name="Straight Connector 12">
            <a:extLst>
              <a:ext uri="{FF2B5EF4-FFF2-40B4-BE49-F238E27FC236}">
                <a16:creationId xmlns:a16="http://schemas.microsoft.com/office/drawing/2014/main" id="{EBEB15D2-A8C4-3117-D56D-EA533C5B20BA}"/>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0988EEDE-3F06-EAD8-3EF1-C926A95E607D}"/>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13</a:t>
            </a:r>
          </a:p>
        </p:txBody>
      </p:sp>
    </p:spTree>
    <p:extLst>
      <p:ext uri="{BB962C8B-B14F-4D97-AF65-F5344CB8AC3E}">
        <p14:creationId xmlns:p14="http://schemas.microsoft.com/office/powerpoint/2010/main" val="192345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1FBDAEF0-042B-872D-0B26-9DCBA1083A89}"/>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26B3F081-810A-BD29-8239-373FB9366BE8}"/>
              </a:ext>
            </a:extLst>
          </p:cNvPr>
          <p:cNvSpPr txBox="1">
            <a:spLocks noGrp="1"/>
          </p:cNvSpPr>
          <p:nvPr>
            <p:ph type="title"/>
          </p:nvPr>
        </p:nvSpPr>
        <p:spPr>
          <a:xfrm>
            <a:off x="400055" y="198527"/>
            <a:ext cx="7704000" cy="572700"/>
          </a:xfrm>
          <a:prstGeom prst="rect">
            <a:avLst/>
          </a:prstGeom>
        </p:spPr>
        <p:txBody>
          <a:bodyPr spcFirstLastPara="1" wrap="square" lIns="91425" tIns="91425" rIns="91425" bIns="91425" anchor="t" anchorCtr="0">
            <a:noAutofit/>
          </a:bodyPr>
          <a:lstStyle/>
          <a:p>
            <a:r>
              <a:rPr lang="en-US" sz="2400" b="1">
                <a:solidFill>
                  <a:schemeClr val="tx1"/>
                </a:solidFill>
                <a:latin typeface="Montserrat" panose="00000500000000000000" pitchFamily="2" charset="0"/>
                <a:ea typeface="Times New Roman" panose="02020603050405020304" pitchFamily="18" charset="0"/>
              </a:rPr>
              <a:t>DSCNET</a:t>
            </a:r>
            <a:endParaRPr lang="en" sz="2400">
              <a:latin typeface="Montserrat" panose="00000500000000000000" pitchFamily="2" charset="0"/>
            </a:endParaRPr>
          </a:p>
        </p:txBody>
      </p:sp>
      <p:cxnSp>
        <p:nvCxnSpPr>
          <p:cNvPr id="17" name="Straight Connector 16">
            <a:extLst>
              <a:ext uri="{FF2B5EF4-FFF2-40B4-BE49-F238E27FC236}">
                <a16:creationId xmlns:a16="http://schemas.microsoft.com/office/drawing/2014/main" id="{812329DA-3321-01FC-F815-28462109DE89}"/>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7199" name="Picture 7198">
            <a:extLst>
              <a:ext uri="{FF2B5EF4-FFF2-40B4-BE49-F238E27FC236}">
                <a16:creationId xmlns:a16="http://schemas.microsoft.com/office/drawing/2014/main" id="{ED2D4863-528F-DC3D-77A4-E30F365C1F68}"/>
              </a:ext>
            </a:extLst>
          </p:cNvPr>
          <p:cNvPicPr>
            <a:picLocks noChangeAspect="1"/>
          </p:cNvPicPr>
          <p:nvPr/>
        </p:nvPicPr>
        <p:blipFill>
          <a:blip r:embed="rId3"/>
          <a:srcRect b="40933"/>
          <a:stretch/>
        </p:blipFill>
        <p:spPr>
          <a:xfrm>
            <a:off x="3237938" y="634023"/>
            <a:ext cx="5906062" cy="2671454"/>
          </a:xfrm>
          <a:prstGeom prst="rect">
            <a:avLst/>
          </a:prstGeom>
        </p:spPr>
      </p:pic>
      <p:sp>
        <p:nvSpPr>
          <p:cNvPr id="7200" name="Rectangle 7199">
            <a:extLst>
              <a:ext uri="{FF2B5EF4-FFF2-40B4-BE49-F238E27FC236}">
                <a16:creationId xmlns:a16="http://schemas.microsoft.com/office/drawing/2014/main" id="{69A2C072-D17A-8925-3DC5-4DFE23725303}"/>
              </a:ext>
            </a:extLst>
          </p:cNvPr>
          <p:cNvSpPr/>
          <p:nvPr/>
        </p:nvSpPr>
        <p:spPr>
          <a:xfrm>
            <a:off x="116958" y="1608634"/>
            <a:ext cx="3226982" cy="490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kern="100">
                <a:solidFill>
                  <a:schemeClr val="tx1"/>
                </a:solidFill>
                <a:latin typeface="Montserrat" panose="00000500000000000000" pitchFamily="2" charset="0"/>
                <a:ea typeface="Aptos" panose="020B0004020202020204" pitchFamily="34" charset="0"/>
                <a:cs typeface="Arial" panose="020B0604020202020204" pitchFamily="34" charset="0"/>
              </a:rPr>
              <a:t>Dense-Sparse Complementary Network (</a:t>
            </a:r>
            <a:r>
              <a:rPr lang="en-US" sz="1800" b="1">
                <a:solidFill>
                  <a:schemeClr val="tx1"/>
                </a:solidFill>
                <a:latin typeface="Montserrat" panose="00000500000000000000" pitchFamily="2" charset="0"/>
                <a:ea typeface="Times New Roman" panose="02020603050405020304" pitchFamily="18" charset="0"/>
              </a:rPr>
              <a:t>DSCNET</a:t>
            </a:r>
            <a:r>
              <a:rPr lang="en-US" sz="1800" b="1" kern="100">
                <a:solidFill>
                  <a:schemeClr val="tx1"/>
                </a:solidFill>
                <a:latin typeface="Montserrat" panose="00000500000000000000" pitchFamily="2" charset="0"/>
                <a:ea typeface="Times New Roman" panose="02020603050405020304" pitchFamily="18" charset="0"/>
                <a:cs typeface="Arial" panose="020B0604020202020204" pitchFamily="34" charset="0"/>
              </a:rPr>
              <a:t>)</a:t>
            </a:r>
            <a:endParaRPr lang="en-US" sz="1800" b="1">
              <a:solidFill>
                <a:schemeClr val="tx1"/>
              </a:solidFill>
              <a:latin typeface="Montserrat" panose="00000500000000000000" pitchFamily="2" charset="0"/>
              <a:ea typeface="Times New Roman" panose="02020603050405020304" pitchFamily="18" charset="0"/>
            </a:endParaRPr>
          </a:p>
        </p:txBody>
      </p:sp>
      <p:sp>
        <p:nvSpPr>
          <p:cNvPr id="2" name="Google Shape;293;p33">
            <a:extLst>
              <a:ext uri="{FF2B5EF4-FFF2-40B4-BE49-F238E27FC236}">
                <a16:creationId xmlns:a16="http://schemas.microsoft.com/office/drawing/2014/main" id="{93B5DB9E-24BD-65BD-F515-686F4C75194C}"/>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200376E6-BC5C-34F8-780C-EBB47C11E85D}"/>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4" name="Google Shape;293;p33">
            <a:extLst>
              <a:ext uri="{FF2B5EF4-FFF2-40B4-BE49-F238E27FC236}">
                <a16:creationId xmlns:a16="http://schemas.microsoft.com/office/drawing/2014/main" id="{F72D5F05-2AB7-6B7D-0580-9BB755A6D835}"/>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5" name="Google Shape;293;p33">
            <a:extLst>
              <a:ext uri="{FF2B5EF4-FFF2-40B4-BE49-F238E27FC236}">
                <a16:creationId xmlns:a16="http://schemas.microsoft.com/office/drawing/2014/main" id="{70C92460-AF92-02B1-393C-62BBBE13443A}"/>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CB8EF646-CB64-5E99-D383-8CF48391C05D}"/>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7" name="Straight Connector 6">
            <a:extLst>
              <a:ext uri="{FF2B5EF4-FFF2-40B4-BE49-F238E27FC236}">
                <a16:creationId xmlns:a16="http://schemas.microsoft.com/office/drawing/2014/main" id="{0C3B2AAF-7720-1F05-E301-F78C5922B0FB}"/>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01DD8A3-AEA8-A81E-F7DA-6F453672A73E}"/>
              </a:ext>
            </a:extLst>
          </p:cNvPr>
          <p:cNvPicPr>
            <a:picLocks noChangeAspect="1"/>
          </p:cNvPicPr>
          <p:nvPr/>
        </p:nvPicPr>
        <p:blipFill>
          <a:blip r:embed="rId4"/>
          <a:stretch>
            <a:fillRect/>
          </a:stretch>
        </p:blipFill>
        <p:spPr>
          <a:xfrm>
            <a:off x="2958509" y="3767273"/>
            <a:ext cx="3226982" cy="751221"/>
          </a:xfrm>
          <a:prstGeom prst="rect">
            <a:avLst/>
          </a:prstGeom>
        </p:spPr>
      </p:pic>
      <p:sp>
        <p:nvSpPr>
          <p:cNvPr id="11" name="Rectangle 10">
            <a:extLst>
              <a:ext uri="{FF2B5EF4-FFF2-40B4-BE49-F238E27FC236}">
                <a16:creationId xmlns:a16="http://schemas.microsoft.com/office/drawing/2014/main" id="{EC345E11-7858-251E-7424-578E9CF90A65}"/>
              </a:ext>
            </a:extLst>
          </p:cNvPr>
          <p:cNvSpPr/>
          <p:nvPr/>
        </p:nvSpPr>
        <p:spPr>
          <a:xfrm>
            <a:off x="153861" y="3342600"/>
            <a:ext cx="6293078" cy="490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The ensemble probability for class j is computed as:</a:t>
            </a:r>
            <a:endParaRPr lang="en-US" sz="1300" b="1">
              <a:solidFill>
                <a:schemeClr val="tx1"/>
              </a:solidFill>
              <a:latin typeface="Montserrat" panose="00000500000000000000" pitchFamily="2" charset="0"/>
              <a:ea typeface="Times New Roman" panose="02020603050405020304" pitchFamily="18" charset="0"/>
            </a:endParaRPr>
          </a:p>
        </p:txBody>
      </p:sp>
      <p:sp>
        <p:nvSpPr>
          <p:cNvPr id="8" name="Google Shape;275;p31">
            <a:extLst>
              <a:ext uri="{FF2B5EF4-FFF2-40B4-BE49-F238E27FC236}">
                <a16:creationId xmlns:a16="http://schemas.microsoft.com/office/drawing/2014/main" id="{5099794C-90BB-7716-4CD3-D26EA9041198}"/>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14</a:t>
            </a:r>
          </a:p>
        </p:txBody>
      </p:sp>
    </p:spTree>
    <p:extLst>
      <p:ext uri="{BB962C8B-B14F-4D97-AF65-F5344CB8AC3E}">
        <p14:creationId xmlns:p14="http://schemas.microsoft.com/office/powerpoint/2010/main" val="34978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32EBF092-21DC-C1BE-0B4F-F43F4747F209}"/>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DCFEA43F-6822-0E5B-F9B1-B25779FF436F}"/>
              </a:ext>
            </a:extLst>
          </p:cNvPr>
          <p:cNvSpPr txBox="1">
            <a:spLocks noGrp="1"/>
          </p:cNvSpPr>
          <p:nvPr>
            <p:ph type="title"/>
          </p:nvPr>
        </p:nvSpPr>
        <p:spPr>
          <a:xfrm>
            <a:off x="501221" y="0"/>
            <a:ext cx="8322238" cy="962108"/>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MSSTNET (Multi-scale spatial-temporal convolutional neural network</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3EE2B9E2-AF32-FF71-A590-85AE1D8B2B28}"/>
              </a:ext>
            </a:extLst>
          </p:cNvPr>
          <p:cNvCxnSpPr>
            <a:cxnSpLocks/>
          </p:cNvCxnSpPr>
          <p:nvPr/>
        </p:nvCxnSpPr>
        <p:spPr>
          <a:xfrm>
            <a:off x="400055" y="180004"/>
            <a:ext cx="0" cy="615126"/>
          </a:xfrm>
          <a:prstGeom prst="line">
            <a:avLst/>
          </a:prstGeom>
          <a:ln w="1905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348CD7D9-DE8C-072C-315B-31E5BE09EFF4}"/>
              </a:ext>
            </a:extLst>
          </p:cNvPr>
          <p:cNvPicPr>
            <a:picLocks noChangeAspect="1"/>
          </p:cNvPicPr>
          <p:nvPr/>
        </p:nvPicPr>
        <p:blipFill>
          <a:blip r:embed="rId3"/>
          <a:stretch>
            <a:fillRect/>
          </a:stretch>
        </p:blipFill>
        <p:spPr>
          <a:xfrm>
            <a:off x="5391665" y="1283045"/>
            <a:ext cx="3201234" cy="2152918"/>
          </a:xfrm>
          <a:prstGeom prst="rect">
            <a:avLst/>
          </a:prstGeom>
        </p:spPr>
      </p:pic>
      <p:sp>
        <p:nvSpPr>
          <p:cNvPr id="5" name="Rectangle 4">
            <a:extLst>
              <a:ext uri="{FF2B5EF4-FFF2-40B4-BE49-F238E27FC236}">
                <a16:creationId xmlns:a16="http://schemas.microsoft.com/office/drawing/2014/main" id="{E80C5EE8-9D78-ED6A-DCA1-3B76D55DFACF}"/>
              </a:ext>
            </a:extLst>
          </p:cNvPr>
          <p:cNvSpPr/>
          <p:nvPr/>
        </p:nvSpPr>
        <p:spPr>
          <a:xfrm>
            <a:off x="5575093" y="3479929"/>
            <a:ext cx="2369227"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ontserrat" panose="00000500000000000000" pitchFamily="2" charset="0"/>
                <a:ea typeface="Arial"/>
                <a:cs typeface="Arial"/>
                <a:sym typeface="Arial"/>
              </a:rPr>
              <a:t>Illustration of skeleton data</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F428245-19EA-E91D-0614-3DECE9042EC4}"/>
                  </a:ext>
                </a:extLst>
              </p:cNvPr>
              <p:cNvSpPr/>
              <p:nvPr/>
            </p:nvSpPr>
            <p:spPr>
              <a:xfrm>
                <a:off x="49981" y="1741368"/>
                <a:ext cx="5809914" cy="12362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300" b="1">
                    <a:solidFill>
                      <a:schemeClr val="tx1"/>
                    </a:solidFill>
                    <a:latin typeface="Montserrat" panose="00000500000000000000" pitchFamily="2" charset="0"/>
                    <a:ea typeface="Times New Roman" panose="02020603050405020304" pitchFamily="18" charset="0"/>
                  </a:rPr>
                  <a:t>Input: Skeleton data can be imagined as an RGB Image</a:t>
                </a:r>
                <a:endParaRPr lang="en-US" sz="1300" b="1" i="1">
                  <a:solidFill>
                    <a:schemeClr val="tx1"/>
                  </a:solidFill>
                  <a:latin typeface="Cambria Math" panose="02040503050406030204" pitchFamily="18" charset="0"/>
                  <a:ea typeface="Times New Roman" panose="02020603050405020304" pitchFamily="18" charset="0"/>
                </a:endParaRPr>
              </a:p>
              <a:p>
                <a:pPr marL="684213" indent="-285750">
                  <a:lnSpc>
                    <a:spcPct val="150000"/>
                  </a:lnSpc>
                  <a:buFont typeface="Arial" panose="020B0604020202020204" pitchFamily="34" charset="0"/>
                  <a:buChar char="•"/>
                </a:pP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T (frames) </a:t>
                </a:r>
                <a14:m>
                  <m:oMath xmlns:m="http://schemas.openxmlformats.org/officeDocument/2006/math">
                    <m:r>
                      <a:rPr lang="en-US" sz="1300" i="1" kern="10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H (height) </a:t>
                </a:r>
                <a14:m>
                  <m:oMath xmlns:m="http://schemas.openxmlformats.org/officeDocument/2006/math">
                    <m:r>
                      <a:rPr lang="en-US" sz="1300" b="0" i="1" kern="100" smtClean="0">
                        <a:solidFill>
                          <a:schemeClr val="tx1"/>
                        </a:solidFill>
                        <a:latin typeface="Cambria Math" panose="02040503050406030204" pitchFamily="18" charset="0"/>
                        <a:ea typeface="Aptos" panose="020B0004020202020204" pitchFamily="34" charset="0"/>
                        <a:cs typeface="Arial" panose="020B0604020202020204" pitchFamily="34" charset="0"/>
                      </a:rPr>
                      <m:t>→</m:t>
                    </m:r>
                  </m:oMath>
                </a14:m>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a:t>
                </a:r>
                <a:r>
                  <a:rPr lang="en-US" sz="1300" b="1" kern="100">
                    <a:solidFill>
                      <a:schemeClr val="tx1"/>
                    </a:solidFill>
                    <a:latin typeface="Montserrat" panose="00000500000000000000" pitchFamily="2" charset="0"/>
                    <a:ea typeface="Aptos" panose="020B0004020202020204" pitchFamily="34" charset="0"/>
                    <a:cs typeface="Arial" panose="020B0604020202020204" pitchFamily="34" charset="0"/>
                  </a:rPr>
                  <a:t>temporal features</a:t>
                </a:r>
              </a:p>
              <a:p>
                <a:pPr marL="684213" indent="-285750">
                  <a:lnSpc>
                    <a:spcPct val="150000"/>
                  </a:lnSpc>
                  <a:buFont typeface="Arial" panose="020B0604020202020204" pitchFamily="34" charset="0"/>
                  <a:buChar char="•"/>
                </a:pP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V (joints) </a:t>
                </a:r>
                <a14:m>
                  <m:oMath xmlns:m="http://schemas.openxmlformats.org/officeDocument/2006/math">
                    <m:r>
                      <a:rPr lang="en-US" sz="1300" i="1" kern="10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W (width)    </a:t>
                </a:r>
                <a14:m>
                  <m:oMath xmlns:m="http://schemas.openxmlformats.org/officeDocument/2006/math">
                    <m:r>
                      <a:rPr lang="en-US" sz="1300" b="0" i="1" kern="100" smtClean="0">
                        <a:solidFill>
                          <a:schemeClr val="tx1"/>
                        </a:solidFill>
                        <a:latin typeface="Cambria Math" panose="02040503050406030204" pitchFamily="18" charset="0"/>
                        <a:ea typeface="Aptos" panose="020B0004020202020204" pitchFamily="34" charset="0"/>
                        <a:cs typeface="Arial" panose="020B0604020202020204" pitchFamily="34" charset="0"/>
                      </a:rPr>
                      <m:t>→</m:t>
                    </m:r>
                  </m:oMath>
                </a14:m>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a:t>
                </a:r>
                <a:r>
                  <a:rPr lang="en-US" sz="1300" b="1" kern="100">
                    <a:solidFill>
                      <a:schemeClr val="tx1"/>
                    </a:solidFill>
                    <a:latin typeface="Montserrat" panose="00000500000000000000" pitchFamily="2" charset="0"/>
                    <a:ea typeface="Aptos" panose="020B0004020202020204" pitchFamily="34" charset="0"/>
                    <a:cs typeface="Arial" panose="020B0604020202020204" pitchFamily="34" charset="0"/>
                  </a:rPr>
                  <a:t>spatial features</a:t>
                </a:r>
              </a:p>
              <a:p>
                <a:pPr marL="684213" indent="-285750">
                  <a:lnSpc>
                    <a:spcPct val="150000"/>
                  </a:lnSpc>
                  <a:buFont typeface="Arial" panose="020B0604020202020204" pitchFamily="34" charset="0"/>
                  <a:buChar char="•"/>
                </a:pP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C (</a:t>
                </a:r>
                <a:r>
                  <a:rPr lang="en-US" sz="1300" kern="100" err="1">
                    <a:solidFill>
                      <a:schemeClr val="tx1"/>
                    </a:solidFill>
                    <a:latin typeface="Montserrat" panose="00000500000000000000" pitchFamily="2" charset="0"/>
                    <a:ea typeface="Aptos" panose="020B0004020202020204" pitchFamily="34" charset="0"/>
                    <a:cs typeface="Arial" panose="020B0604020202020204" pitchFamily="34" charset="0"/>
                  </a:rPr>
                  <a:t>xyz</a:t>
                </a: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a:t>
                </a:r>
                <a14:m>
                  <m:oMath xmlns:m="http://schemas.openxmlformats.org/officeDocument/2006/math">
                    <m:r>
                      <a:rPr lang="en-US" sz="1300" i="1" kern="10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rPr>
                  <a:t> C (RGB)</a:t>
                </a:r>
              </a:p>
            </p:txBody>
          </p:sp>
        </mc:Choice>
        <mc:Fallback xmlns="">
          <p:sp>
            <p:nvSpPr>
              <p:cNvPr id="6" name="Rectangle 5">
                <a:extLst>
                  <a:ext uri="{FF2B5EF4-FFF2-40B4-BE49-F238E27FC236}">
                    <a16:creationId xmlns:a16="http://schemas.microsoft.com/office/drawing/2014/main" id="{9F428245-19EA-E91D-0614-3DECE9042EC4}"/>
                  </a:ext>
                </a:extLst>
              </p:cNvPr>
              <p:cNvSpPr>
                <a:spLocks noRot="1" noChangeAspect="1" noMove="1" noResize="1" noEditPoints="1" noAdjustHandles="1" noChangeArrowheads="1" noChangeShapeType="1" noTextEdit="1"/>
              </p:cNvSpPr>
              <p:nvPr/>
            </p:nvSpPr>
            <p:spPr>
              <a:xfrm>
                <a:off x="49981" y="1741368"/>
                <a:ext cx="5809914" cy="1236273"/>
              </a:xfrm>
              <a:prstGeom prst="rect">
                <a:avLst/>
              </a:prstGeom>
              <a:blipFill>
                <a:blip r:embed="rId4"/>
                <a:stretch>
                  <a:fillRect b="-5446"/>
                </a:stretch>
              </a:blipFill>
              <a:ln>
                <a:noFill/>
              </a:ln>
            </p:spPr>
            <p:txBody>
              <a:bodyPr/>
              <a:lstStyle/>
              <a:p>
                <a:r>
                  <a:rPr lang="en-US">
                    <a:noFill/>
                  </a:rPr>
                  <a:t> </a:t>
                </a:r>
              </a:p>
            </p:txBody>
          </p:sp>
        </mc:Fallback>
      </mc:AlternateContent>
      <p:sp>
        <p:nvSpPr>
          <p:cNvPr id="2" name="Google Shape;293;p33">
            <a:extLst>
              <a:ext uri="{FF2B5EF4-FFF2-40B4-BE49-F238E27FC236}">
                <a16:creationId xmlns:a16="http://schemas.microsoft.com/office/drawing/2014/main" id="{8E253A2A-D036-898B-7105-D33C7AD9250B}"/>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22E916E7-1AC3-0C13-67BD-6E4ADB61AE2D}"/>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6C6952FC-FBEF-2EDF-73A1-F021242DF419}"/>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9BCFFB50-F90F-A90F-B3B4-BE21913C4BFB}"/>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DBEEE257-E3B0-5C84-0C15-BF4FB52B6728}"/>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0" name="Straight Connector 9">
            <a:extLst>
              <a:ext uri="{FF2B5EF4-FFF2-40B4-BE49-F238E27FC236}">
                <a16:creationId xmlns:a16="http://schemas.microsoft.com/office/drawing/2014/main" id="{71F7ED2F-930C-0418-6BA4-9F14D6A31F65}"/>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Google Shape;275;p31">
            <a:extLst>
              <a:ext uri="{FF2B5EF4-FFF2-40B4-BE49-F238E27FC236}">
                <a16:creationId xmlns:a16="http://schemas.microsoft.com/office/drawing/2014/main" id="{DD656496-A9C9-E158-0474-B70D1623221E}"/>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15</a:t>
            </a:r>
          </a:p>
        </p:txBody>
      </p:sp>
    </p:spTree>
    <p:extLst>
      <p:ext uri="{BB962C8B-B14F-4D97-AF65-F5344CB8AC3E}">
        <p14:creationId xmlns:p14="http://schemas.microsoft.com/office/powerpoint/2010/main" val="387956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181C662F-05E6-72DE-E322-3D2028DF7D1F}"/>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BFFDE4BB-8006-811A-B868-C575E681D486}"/>
              </a:ext>
            </a:extLst>
          </p:cNvPr>
          <p:cNvSpPr txBox="1">
            <a:spLocks noGrp="1"/>
          </p:cNvSpPr>
          <p:nvPr>
            <p:ph type="title"/>
          </p:nvPr>
        </p:nvSpPr>
        <p:spPr>
          <a:xfrm>
            <a:off x="195926" y="51705"/>
            <a:ext cx="8322238" cy="615126"/>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MSSTNET</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F3E46268-8974-B98E-F8BF-9C503C250061}"/>
              </a:ext>
            </a:extLst>
          </p:cNvPr>
          <p:cNvCxnSpPr>
            <a:cxnSpLocks/>
          </p:cNvCxnSpPr>
          <p:nvPr/>
        </p:nvCxnSpPr>
        <p:spPr>
          <a:xfrm>
            <a:off x="94760" y="51705"/>
            <a:ext cx="0" cy="615126"/>
          </a:xfrm>
          <a:prstGeom prst="line">
            <a:avLst/>
          </a:prstGeom>
          <a:ln w="19050"/>
        </p:spPr>
        <p:style>
          <a:lnRef idx="1">
            <a:schemeClr val="dk1"/>
          </a:lnRef>
          <a:fillRef idx="0">
            <a:schemeClr val="dk1"/>
          </a:fillRef>
          <a:effectRef idx="0">
            <a:schemeClr val="dk1"/>
          </a:effectRef>
          <a:fontRef idx="minor">
            <a:schemeClr val="tx1"/>
          </a:fontRef>
        </p:style>
      </p:cxnSp>
      <p:sp>
        <p:nvSpPr>
          <p:cNvPr id="27" name="Google Shape;293;p33">
            <a:extLst>
              <a:ext uri="{FF2B5EF4-FFF2-40B4-BE49-F238E27FC236}">
                <a16:creationId xmlns:a16="http://schemas.microsoft.com/office/drawing/2014/main" id="{DE6DA366-9503-985C-819E-51CEFE2CBA08}"/>
              </a:ext>
            </a:extLst>
          </p:cNvPr>
          <p:cNvSpPr txBox="1">
            <a:spLocks/>
          </p:cNvSpPr>
          <p:nvPr/>
        </p:nvSpPr>
        <p:spPr>
          <a:xfrm>
            <a:off x="7362746" y="487300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28" name="Google Shape;293;p33">
            <a:extLst>
              <a:ext uri="{FF2B5EF4-FFF2-40B4-BE49-F238E27FC236}">
                <a16:creationId xmlns:a16="http://schemas.microsoft.com/office/drawing/2014/main" id="{3E2DDFDF-A22E-40AD-C348-0D503128A935}"/>
              </a:ext>
            </a:extLst>
          </p:cNvPr>
          <p:cNvSpPr txBox="1">
            <a:spLocks/>
          </p:cNvSpPr>
          <p:nvPr/>
        </p:nvSpPr>
        <p:spPr>
          <a:xfrm>
            <a:off x="5859895" y="487300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pic>
        <p:nvPicPr>
          <p:cNvPr id="2" name="Picture 1" descr="MSST module consists of five convolutional branches. The entire network is composed of multiple MSST modules and average pooling modules. Pooling reduces the spatial size of the feature map and suppresses overfitting">
            <a:extLst>
              <a:ext uri="{FF2B5EF4-FFF2-40B4-BE49-F238E27FC236}">
                <a16:creationId xmlns:a16="http://schemas.microsoft.com/office/drawing/2014/main" id="{A8DE5B51-144D-1276-175B-11674450B1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932" y="-3238"/>
            <a:ext cx="4397069" cy="5152280"/>
          </a:xfrm>
          <a:prstGeom prst="rect">
            <a:avLst/>
          </a:prstGeom>
          <a:noFill/>
          <a:ln>
            <a:noFill/>
          </a:ln>
        </p:spPr>
      </p:pic>
      <p:sp>
        <p:nvSpPr>
          <p:cNvPr id="6" name="Rectangle 3">
            <a:extLst>
              <a:ext uri="{FF2B5EF4-FFF2-40B4-BE49-F238E27FC236}">
                <a16:creationId xmlns:a16="http://schemas.microsoft.com/office/drawing/2014/main" id="{F39667B3-F59B-46BD-BA67-233B53BD2847}"/>
              </a:ext>
            </a:extLst>
          </p:cNvPr>
          <p:cNvSpPr>
            <a:spLocks noChangeArrowheads="1"/>
          </p:cNvSpPr>
          <p:nvPr/>
        </p:nvSpPr>
        <p:spPr bwMode="auto">
          <a:xfrm>
            <a:off x="302668" y="1051624"/>
            <a:ext cx="452333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i="0" u="none" strike="noStrike" normalizeH="0" baseline="0">
                <a:solidFill>
                  <a:srgbClr val="120930"/>
                </a:solidFill>
                <a:latin typeface="Montserrat" panose="00000500000000000000" pitchFamily="2" charset="0"/>
              </a:rPr>
              <a:t>Input flows through 5 parallel branches, each starting with a 1×1 convolution (dimension reduction).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i="0" u="none" strike="noStrike" normalizeH="0" baseline="0">
                <a:solidFill>
                  <a:srgbClr val="120930"/>
                </a:solidFill>
                <a:latin typeface="Montserrat" panose="00000500000000000000" pitchFamily="2" charset="0"/>
              </a:rPr>
              <a:t>Branch designs vary by receptive field:</a:t>
            </a:r>
          </a:p>
          <a:p>
            <a:pPr marL="630238"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574675" algn="l"/>
              </a:tabLst>
            </a:pPr>
            <a:r>
              <a:rPr kumimoji="0" lang="en-US" altLang="en-US" sz="1300" i="0" u="none" strike="noStrike" normalizeH="0" baseline="0">
                <a:solidFill>
                  <a:srgbClr val="120930"/>
                </a:solidFill>
                <a:latin typeface="Montserrat" panose="00000500000000000000" pitchFamily="2" charset="0"/>
              </a:rPr>
              <a:t>Branch 1: 1×1 conv (preserves spatial info)</a:t>
            </a:r>
          </a:p>
          <a:p>
            <a:pPr marL="630238" marR="0" lvl="1" indent="-285750"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574675" algn="l"/>
              </a:tabLst>
            </a:pPr>
            <a:r>
              <a:rPr kumimoji="0" lang="en-US" altLang="en-US" sz="1300" i="0" u="none" strike="noStrike" normalizeH="0" baseline="0">
                <a:solidFill>
                  <a:srgbClr val="120930"/>
                </a:solidFill>
                <a:latin typeface="Montserrat" panose="00000500000000000000" pitchFamily="2" charset="0"/>
              </a:rPr>
              <a:t>Branch 2: 1×1 → 3×1 + 1×3 </a:t>
            </a:r>
            <a:r>
              <a:rPr kumimoji="0" lang="en-US" altLang="en-US" sz="1300" i="0" u="none" strike="noStrike" normalizeH="0" baseline="0" err="1">
                <a:solidFill>
                  <a:srgbClr val="120930"/>
                </a:solidFill>
                <a:latin typeface="Montserrat" panose="00000500000000000000" pitchFamily="2" charset="0"/>
              </a:rPr>
              <a:t>convs</a:t>
            </a:r>
            <a:r>
              <a:rPr kumimoji="0" lang="en-US" altLang="en-US" sz="1300" i="0" u="none" strike="noStrike" normalizeH="0" baseline="0">
                <a:solidFill>
                  <a:srgbClr val="120930"/>
                </a:solidFill>
                <a:latin typeface="Montserrat" panose="00000500000000000000" pitchFamily="2" charset="0"/>
              </a:rPr>
              <a:t> (small receptive field)</a:t>
            </a:r>
          </a:p>
          <a:p>
            <a:pPr marL="630238"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574675" algn="l"/>
              </a:tabLst>
            </a:pPr>
            <a:r>
              <a:rPr kumimoji="0" lang="en-US" altLang="en-US" sz="1300" i="0" u="none" strike="noStrike" normalizeH="0" baseline="0">
                <a:solidFill>
                  <a:srgbClr val="120930"/>
                </a:solidFill>
                <a:latin typeface="Montserrat" panose="00000500000000000000" pitchFamily="2" charset="0"/>
              </a:rPr>
              <a:t>Branch 3: 1×1 → 5×1 + 1×5 </a:t>
            </a:r>
            <a:r>
              <a:rPr kumimoji="0" lang="en-US" altLang="en-US" sz="1300" i="0" u="none" strike="noStrike" normalizeH="0" baseline="0" err="1">
                <a:solidFill>
                  <a:srgbClr val="120930"/>
                </a:solidFill>
                <a:latin typeface="Montserrat" panose="00000500000000000000" pitchFamily="2" charset="0"/>
              </a:rPr>
              <a:t>convs</a:t>
            </a:r>
            <a:r>
              <a:rPr kumimoji="0" lang="en-US" altLang="en-US" sz="1300" i="0" u="none" strike="noStrike" normalizeH="0" baseline="0">
                <a:solidFill>
                  <a:srgbClr val="120930"/>
                </a:solidFill>
                <a:latin typeface="Montserrat" panose="00000500000000000000" pitchFamily="2" charset="0"/>
              </a:rPr>
              <a:t> (medium)</a:t>
            </a:r>
          </a:p>
          <a:p>
            <a:pPr marL="630238"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574675" algn="l"/>
              </a:tabLst>
            </a:pPr>
            <a:r>
              <a:rPr kumimoji="0" lang="en-US" altLang="en-US" sz="1300" i="0" u="none" strike="noStrike" normalizeH="0" baseline="0">
                <a:solidFill>
                  <a:srgbClr val="120930"/>
                </a:solidFill>
                <a:latin typeface="Montserrat" panose="00000500000000000000" pitchFamily="2" charset="0"/>
              </a:rPr>
              <a:t>Branch 4: 1×1 → 7×1 + 1×7 </a:t>
            </a:r>
            <a:r>
              <a:rPr kumimoji="0" lang="en-US" altLang="en-US" sz="1300" i="0" u="none" strike="noStrike" normalizeH="0" baseline="0" err="1">
                <a:solidFill>
                  <a:srgbClr val="120930"/>
                </a:solidFill>
                <a:latin typeface="Montserrat" panose="00000500000000000000" pitchFamily="2" charset="0"/>
              </a:rPr>
              <a:t>convs</a:t>
            </a:r>
            <a:r>
              <a:rPr kumimoji="0" lang="en-US" altLang="en-US" sz="1300" i="0" u="none" strike="noStrike" normalizeH="0" baseline="0">
                <a:solidFill>
                  <a:srgbClr val="120930"/>
                </a:solidFill>
                <a:latin typeface="Montserrat" panose="00000500000000000000" pitchFamily="2" charset="0"/>
              </a:rPr>
              <a:t> (large)</a:t>
            </a:r>
          </a:p>
          <a:p>
            <a:pPr marL="630238" marR="0" lvl="1"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574675" algn="l"/>
              </a:tabLst>
            </a:pPr>
            <a:r>
              <a:rPr kumimoji="0" lang="en-US" altLang="en-US" sz="1300" i="0" u="none" strike="noStrike" normalizeH="0" baseline="0">
                <a:solidFill>
                  <a:srgbClr val="120930"/>
                </a:solidFill>
                <a:latin typeface="Montserrat" panose="00000500000000000000" pitchFamily="2" charset="0"/>
              </a:rPr>
              <a:t>Branch 5: 1×1 → 11×1 + 1×11 </a:t>
            </a:r>
            <a:r>
              <a:rPr kumimoji="0" lang="en-US" altLang="en-US" sz="1300" i="0" u="none" strike="noStrike" normalizeH="0" baseline="0" err="1">
                <a:solidFill>
                  <a:srgbClr val="120930"/>
                </a:solidFill>
                <a:latin typeface="Montserrat" panose="00000500000000000000" pitchFamily="2" charset="0"/>
              </a:rPr>
              <a:t>convs</a:t>
            </a:r>
            <a:r>
              <a:rPr kumimoji="0" lang="en-US" altLang="en-US" sz="1300" i="0" u="none" strike="noStrike" normalizeH="0" baseline="0">
                <a:solidFill>
                  <a:srgbClr val="120930"/>
                </a:solidFill>
                <a:latin typeface="Montserrat" panose="00000500000000000000" pitchFamily="2" charset="0"/>
              </a:rPr>
              <a:t> (largest)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i="0" u="none" strike="noStrike" normalizeH="0" baseline="0">
                <a:solidFill>
                  <a:srgbClr val="120930"/>
                </a:solidFill>
                <a:latin typeface="Montserrat" panose="00000500000000000000" pitchFamily="2" charset="0"/>
              </a:rPr>
              <a:t>All outputs concatenated into final feature maps.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300" i="0" u="none" strike="noStrike" normalizeH="0" baseline="0">
                <a:solidFill>
                  <a:srgbClr val="120930"/>
                </a:solidFill>
                <a:latin typeface="Montserrat" panose="00000500000000000000" pitchFamily="2" charset="0"/>
              </a:rPr>
              <a:t>Batch Norm + ReLU after each convolution.</a:t>
            </a:r>
          </a:p>
        </p:txBody>
      </p:sp>
      <p:sp>
        <p:nvSpPr>
          <p:cNvPr id="8" name="TextBox 7">
            <a:extLst>
              <a:ext uri="{FF2B5EF4-FFF2-40B4-BE49-F238E27FC236}">
                <a16:creationId xmlns:a16="http://schemas.microsoft.com/office/drawing/2014/main" id="{92BB8AA1-D34D-6277-F88E-ECA9C4C9DF3C}"/>
              </a:ext>
            </a:extLst>
          </p:cNvPr>
          <p:cNvSpPr txBox="1"/>
          <p:nvPr/>
        </p:nvSpPr>
        <p:spPr>
          <a:xfrm>
            <a:off x="302669" y="3623298"/>
            <a:ext cx="4444264" cy="306109"/>
          </a:xfrm>
          <a:prstGeom prst="rect">
            <a:avLst/>
          </a:prstGeom>
          <a:noFill/>
        </p:spPr>
        <p:txBody>
          <a:bodyPr wrap="square">
            <a:spAutoFit/>
          </a:bodyPr>
          <a:lstStyle/>
          <a:p>
            <a:pPr algn="just">
              <a:lnSpc>
                <a:spcPct val="115000"/>
              </a:lnSpc>
            </a:pPr>
            <a:r>
              <a:rPr lang="en-US" sz="1300" b="1" kern="100">
                <a:solidFill>
                  <a:srgbClr val="120930"/>
                </a:solidFill>
                <a:effectLst/>
                <a:latin typeface="Montserrat" panose="00000500000000000000" pitchFamily="2" charset="0"/>
                <a:ea typeface="Aptos" panose="020B0004020202020204" pitchFamily="34" charset="0"/>
                <a:cs typeface="Arial" panose="020B0604020202020204" pitchFamily="34" charset="0"/>
              </a:rPr>
              <a:t>Strength</a:t>
            </a:r>
          </a:p>
        </p:txBody>
      </p:sp>
      <p:cxnSp>
        <p:nvCxnSpPr>
          <p:cNvPr id="10" name="Straight Connector 9">
            <a:extLst>
              <a:ext uri="{FF2B5EF4-FFF2-40B4-BE49-F238E27FC236}">
                <a16:creationId xmlns:a16="http://schemas.microsoft.com/office/drawing/2014/main" id="{858684CF-30B3-92C5-55CA-F33037329232}"/>
              </a:ext>
            </a:extLst>
          </p:cNvPr>
          <p:cNvCxnSpPr/>
          <p:nvPr/>
        </p:nvCxnSpPr>
        <p:spPr>
          <a:xfrm>
            <a:off x="195926" y="3596640"/>
            <a:ext cx="4551006" cy="0"/>
          </a:xfrm>
          <a:prstGeom prst="line">
            <a:avLst/>
          </a:prstGeom>
          <a:ln>
            <a:solidFill>
              <a:srgbClr val="0A0B0A"/>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5E7B6520-487B-E79E-5246-81C3D6C734DC}"/>
              </a:ext>
            </a:extLst>
          </p:cNvPr>
          <p:cNvSpPr>
            <a:spLocks noChangeArrowheads="1"/>
          </p:cNvSpPr>
          <p:nvPr/>
        </p:nvSpPr>
        <p:spPr bwMode="auto">
          <a:xfrm>
            <a:off x="249297" y="3832924"/>
            <a:ext cx="4576703" cy="125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i="0" u="none" strike="noStrike" normalizeH="0" baseline="0">
                <a:solidFill>
                  <a:schemeClr val="tx1"/>
                </a:solidFill>
                <a:latin typeface="Montserrat" panose="00000500000000000000" pitchFamily="2" charset="0"/>
              </a:rPr>
              <a:t>Captures both </a:t>
            </a:r>
            <a:r>
              <a:rPr kumimoji="0" lang="en-US" altLang="en-US" sz="1300" b="1" i="0" u="none" strike="noStrike" normalizeH="0" baseline="0">
                <a:solidFill>
                  <a:schemeClr val="tx1"/>
                </a:solidFill>
                <a:latin typeface="Montserrat" panose="00000500000000000000" pitchFamily="2" charset="0"/>
              </a:rPr>
              <a:t>local features </a:t>
            </a:r>
            <a:r>
              <a:rPr kumimoji="0" lang="en-US" altLang="en-US" sz="1300" i="0" u="none" strike="noStrike" normalizeH="0" baseline="0">
                <a:solidFill>
                  <a:schemeClr val="tx1"/>
                </a:solidFill>
                <a:latin typeface="Montserrat" panose="00000500000000000000" pitchFamily="2" charset="0"/>
              </a:rPr>
              <a:t>and </a:t>
            </a:r>
            <a:r>
              <a:rPr kumimoji="0" lang="en-US" altLang="en-US" sz="1300" b="1" i="0" u="none" strike="noStrike" normalizeH="0" baseline="0">
                <a:solidFill>
                  <a:schemeClr val="tx1"/>
                </a:solidFill>
                <a:latin typeface="Montserrat" panose="00000500000000000000" pitchFamily="2" charset="0"/>
              </a:rPr>
              <a:t>global context</a:t>
            </a:r>
            <a:r>
              <a:rPr kumimoji="0" lang="en-US" altLang="en-US" sz="1300" i="0" u="none" strike="noStrike" normalizeH="0" baseline="0">
                <a:solidFill>
                  <a:schemeClr val="tx1"/>
                </a:solidFill>
                <a:latin typeface="Montserrat" panose="00000500000000000000" pitchFamily="2" charset="0"/>
              </a:rPr>
              <a:t> in </a:t>
            </a:r>
            <a:r>
              <a:rPr kumimoji="0" lang="en-US" altLang="en-US" sz="1300" b="1" i="0" u="none" strike="noStrike" normalizeH="0" baseline="0">
                <a:solidFill>
                  <a:schemeClr val="tx1"/>
                </a:solidFill>
                <a:latin typeface="Montserrat" panose="00000500000000000000" pitchFamily="2" charset="0"/>
              </a:rPr>
              <a:t>spatial and temporal dimensions.</a:t>
            </a: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normalizeH="0" baseline="0">
                <a:solidFill>
                  <a:schemeClr val="tx1"/>
                </a:solidFill>
                <a:latin typeface="Montserrat" panose="00000500000000000000" pitchFamily="2" charset="0"/>
              </a:rPr>
              <a:t>Reduces computational cost </a:t>
            </a:r>
            <a:r>
              <a:rPr kumimoji="0" lang="en-US" altLang="en-US" sz="1300" i="0" u="none" strike="noStrike" normalizeH="0" baseline="0">
                <a:solidFill>
                  <a:schemeClr val="tx1"/>
                </a:solidFill>
                <a:latin typeface="Montserrat" panose="00000500000000000000" pitchFamily="2" charset="0"/>
              </a:rPr>
              <a:t>while maintaining strong representational capacity.</a:t>
            </a:r>
          </a:p>
        </p:txBody>
      </p:sp>
      <p:sp>
        <p:nvSpPr>
          <p:cNvPr id="14" name="TextBox 13">
            <a:extLst>
              <a:ext uri="{FF2B5EF4-FFF2-40B4-BE49-F238E27FC236}">
                <a16:creationId xmlns:a16="http://schemas.microsoft.com/office/drawing/2014/main" id="{E025BFCA-4D80-0063-8B7B-81B968F7DE77}"/>
              </a:ext>
            </a:extLst>
          </p:cNvPr>
          <p:cNvSpPr txBox="1"/>
          <p:nvPr/>
        </p:nvSpPr>
        <p:spPr>
          <a:xfrm>
            <a:off x="195926" y="750059"/>
            <a:ext cx="4444264" cy="306109"/>
          </a:xfrm>
          <a:prstGeom prst="rect">
            <a:avLst/>
          </a:prstGeom>
          <a:noFill/>
        </p:spPr>
        <p:txBody>
          <a:bodyPr wrap="square">
            <a:spAutoFit/>
          </a:bodyPr>
          <a:lstStyle/>
          <a:p>
            <a:pPr algn="just">
              <a:lnSpc>
                <a:spcPct val="115000"/>
              </a:lnSpc>
            </a:pPr>
            <a:r>
              <a:rPr lang="en-US" sz="1300" b="1" kern="100">
                <a:solidFill>
                  <a:srgbClr val="120930"/>
                </a:solidFill>
                <a:effectLst/>
                <a:latin typeface="Montserrat" panose="00000500000000000000" pitchFamily="2" charset="0"/>
                <a:ea typeface="Aptos" panose="020B0004020202020204" pitchFamily="34" charset="0"/>
                <a:cs typeface="Arial" panose="020B0604020202020204" pitchFamily="34" charset="0"/>
              </a:rPr>
              <a:t>MSST Module</a:t>
            </a:r>
          </a:p>
        </p:txBody>
      </p:sp>
      <p:sp>
        <p:nvSpPr>
          <p:cNvPr id="3" name="Google Shape;275;p31">
            <a:extLst>
              <a:ext uri="{FF2B5EF4-FFF2-40B4-BE49-F238E27FC236}">
                <a16:creationId xmlns:a16="http://schemas.microsoft.com/office/drawing/2014/main" id="{94662385-0D95-7C27-64B3-631C9B6DA7C6}"/>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16</a:t>
            </a:r>
          </a:p>
        </p:txBody>
      </p:sp>
    </p:spTree>
    <p:extLst>
      <p:ext uri="{BB962C8B-B14F-4D97-AF65-F5344CB8AC3E}">
        <p14:creationId xmlns:p14="http://schemas.microsoft.com/office/powerpoint/2010/main" val="270703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464BD052-16C9-AC44-8A27-352AF8BC4A2B}"/>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2290B205-BE09-47D2-BD0B-F8CDBB265842}"/>
              </a:ext>
            </a:extLst>
          </p:cNvPr>
          <p:cNvSpPr txBox="1">
            <a:spLocks noGrp="1"/>
          </p:cNvSpPr>
          <p:nvPr>
            <p:ph type="title"/>
          </p:nvPr>
        </p:nvSpPr>
        <p:spPr>
          <a:xfrm>
            <a:off x="195926" y="51705"/>
            <a:ext cx="8322238" cy="615126"/>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MSSTNET</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8508DBE0-D3BC-6304-E8CC-D1CD71F4695F}"/>
              </a:ext>
            </a:extLst>
          </p:cNvPr>
          <p:cNvCxnSpPr>
            <a:cxnSpLocks/>
          </p:cNvCxnSpPr>
          <p:nvPr/>
        </p:nvCxnSpPr>
        <p:spPr>
          <a:xfrm>
            <a:off x="94760" y="51705"/>
            <a:ext cx="0" cy="615126"/>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C5924AD2-7D01-9AC5-DB9E-6D6587C18878}"/>
              </a:ext>
            </a:extLst>
          </p:cNvPr>
          <p:cNvGraphicFramePr>
            <a:graphicFrameLocks noGrp="1"/>
          </p:cNvGraphicFramePr>
          <p:nvPr>
            <p:extLst>
              <p:ext uri="{D42A27DB-BD31-4B8C-83A1-F6EECF244321}">
                <p14:modId xmlns:p14="http://schemas.microsoft.com/office/powerpoint/2010/main" val="618538023"/>
              </p:ext>
            </p:extLst>
          </p:nvPr>
        </p:nvGraphicFramePr>
        <p:xfrm>
          <a:off x="476421" y="1052968"/>
          <a:ext cx="8322237" cy="2725039"/>
        </p:xfrm>
        <a:graphic>
          <a:graphicData uri="http://schemas.openxmlformats.org/drawingml/2006/table">
            <a:tbl>
              <a:tblPr firstRow="1" firstCol="1" bandRow="1">
                <a:tableStyleId>{CD2DFFDB-5507-49D7-89B4-0C1C3621BE3E}</a:tableStyleId>
              </a:tblPr>
              <a:tblGrid>
                <a:gridCol w="1717577">
                  <a:extLst>
                    <a:ext uri="{9D8B030D-6E8A-4147-A177-3AD203B41FA5}">
                      <a16:colId xmlns:a16="http://schemas.microsoft.com/office/drawing/2014/main" val="4100430220"/>
                    </a:ext>
                  </a:extLst>
                </a:gridCol>
                <a:gridCol w="853514">
                  <a:extLst>
                    <a:ext uri="{9D8B030D-6E8A-4147-A177-3AD203B41FA5}">
                      <a16:colId xmlns:a16="http://schemas.microsoft.com/office/drawing/2014/main" val="4120214649"/>
                    </a:ext>
                  </a:extLst>
                </a:gridCol>
                <a:gridCol w="773916">
                  <a:extLst>
                    <a:ext uri="{9D8B030D-6E8A-4147-A177-3AD203B41FA5}">
                      <a16:colId xmlns:a16="http://schemas.microsoft.com/office/drawing/2014/main" val="151564706"/>
                    </a:ext>
                  </a:extLst>
                </a:gridCol>
                <a:gridCol w="773916">
                  <a:extLst>
                    <a:ext uri="{9D8B030D-6E8A-4147-A177-3AD203B41FA5}">
                      <a16:colId xmlns:a16="http://schemas.microsoft.com/office/drawing/2014/main" val="651644670"/>
                    </a:ext>
                  </a:extLst>
                </a:gridCol>
                <a:gridCol w="773916">
                  <a:extLst>
                    <a:ext uri="{9D8B030D-6E8A-4147-A177-3AD203B41FA5}">
                      <a16:colId xmlns:a16="http://schemas.microsoft.com/office/drawing/2014/main" val="719468663"/>
                    </a:ext>
                  </a:extLst>
                </a:gridCol>
                <a:gridCol w="773916">
                  <a:extLst>
                    <a:ext uri="{9D8B030D-6E8A-4147-A177-3AD203B41FA5}">
                      <a16:colId xmlns:a16="http://schemas.microsoft.com/office/drawing/2014/main" val="3656870285"/>
                    </a:ext>
                  </a:extLst>
                </a:gridCol>
                <a:gridCol w="869816">
                  <a:extLst>
                    <a:ext uri="{9D8B030D-6E8A-4147-A177-3AD203B41FA5}">
                      <a16:colId xmlns:a16="http://schemas.microsoft.com/office/drawing/2014/main" val="634328409"/>
                    </a:ext>
                  </a:extLst>
                </a:gridCol>
                <a:gridCol w="1785666">
                  <a:extLst>
                    <a:ext uri="{9D8B030D-6E8A-4147-A177-3AD203B41FA5}">
                      <a16:colId xmlns:a16="http://schemas.microsoft.com/office/drawing/2014/main" val="2178836780"/>
                    </a:ext>
                  </a:extLst>
                </a:gridCol>
              </a:tblGrid>
              <a:tr h="0">
                <a:tc>
                  <a:txBody>
                    <a:bodyPr/>
                    <a:lstStyle/>
                    <a:p>
                      <a:pPr lvl="1" algn="ctr">
                        <a:lnSpc>
                          <a:spcPct val="100000"/>
                        </a:lnSpc>
                        <a:spcAft>
                          <a:spcPts val="0"/>
                        </a:spcAft>
                        <a:buNone/>
                      </a:pPr>
                      <a:r>
                        <a:rPr lang="en-US" sz="1300" b="1" kern="100">
                          <a:effectLst/>
                          <a:latin typeface="Montserrat" panose="00000500000000000000" pitchFamily="2" charset="0"/>
                        </a:rPr>
                        <a:t>Module</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Stride</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1 x 1</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3 x 3</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5 x 1</a:t>
                      </a:r>
                    </a:p>
                    <a:p>
                      <a:pPr lvl="1" algn="ctr">
                        <a:lnSpc>
                          <a:spcPct val="100000"/>
                        </a:lnSpc>
                        <a:spcAft>
                          <a:spcPts val="0"/>
                        </a:spcAft>
                        <a:buNone/>
                      </a:pPr>
                      <a:r>
                        <a:rPr lang="en-US" sz="1300" b="1" kern="100">
                          <a:effectLst/>
                          <a:latin typeface="Montserrat" panose="00000500000000000000" pitchFamily="2" charset="0"/>
                        </a:rPr>
                        <a:t>1 x 5</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7 x 1</a:t>
                      </a:r>
                    </a:p>
                    <a:p>
                      <a:pPr lvl="1" algn="ctr">
                        <a:lnSpc>
                          <a:spcPct val="100000"/>
                        </a:lnSpc>
                        <a:spcAft>
                          <a:spcPts val="0"/>
                        </a:spcAft>
                        <a:buNone/>
                      </a:pPr>
                      <a:r>
                        <a:rPr lang="en-US" sz="1300" b="1" kern="100">
                          <a:effectLst/>
                          <a:latin typeface="Montserrat" panose="00000500000000000000" pitchFamily="2" charset="0"/>
                        </a:rPr>
                        <a:t>1 x 7</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11 x 1</a:t>
                      </a:r>
                    </a:p>
                    <a:p>
                      <a:pPr lvl="1" algn="ctr">
                        <a:lnSpc>
                          <a:spcPct val="100000"/>
                        </a:lnSpc>
                        <a:spcAft>
                          <a:spcPts val="0"/>
                        </a:spcAft>
                        <a:buNone/>
                      </a:pPr>
                      <a:r>
                        <a:rPr lang="en-US" sz="1300" b="1" kern="100">
                          <a:effectLst/>
                          <a:latin typeface="Montserrat" panose="00000500000000000000" pitchFamily="2" charset="0"/>
                        </a:rPr>
                        <a:t>1 x 11</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00000"/>
                        </a:lnSpc>
                        <a:spcAft>
                          <a:spcPts val="0"/>
                        </a:spcAft>
                        <a:buNone/>
                      </a:pPr>
                      <a:r>
                        <a:rPr lang="en-US" sz="1300" b="1" kern="100">
                          <a:effectLst/>
                          <a:latin typeface="Montserrat" panose="00000500000000000000" pitchFamily="2" charset="0"/>
                        </a:rPr>
                        <a:t>Input size</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65944899"/>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44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 3)</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56928799"/>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48</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80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80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80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80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 284)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25344563"/>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3</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56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 288)</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23938125"/>
                  </a:ext>
                </a:extLst>
              </a:tr>
              <a:tr h="0">
                <a:tc>
                  <a:txBody>
                    <a:bodyPr/>
                    <a:lstStyle/>
                    <a:p>
                      <a:pPr lvl="1" algn="ctr">
                        <a:lnSpc>
                          <a:spcPct val="115000"/>
                        </a:lnSpc>
                        <a:spcAft>
                          <a:spcPts val="0"/>
                        </a:spcAft>
                        <a:buNone/>
                      </a:pPr>
                      <a:r>
                        <a:rPr lang="en-US" sz="1300" kern="100">
                          <a:effectLst/>
                          <a:latin typeface="Montserrat" panose="00000500000000000000" pitchFamily="2" charset="0"/>
                        </a:rPr>
                        <a:t>Avg pool</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 536)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78327756"/>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160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V/2, 536)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75387182"/>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5</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72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 V/2, 800)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1023312"/>
                  </a:ext>
                </a:extLst>
              </a:tr>
              <a:tr h="0">
                <a:tc>
                  <a:txBody>
                    <a:bodyPr/>
                    <a:lstStyle/>
                    <a:p>
                      <a:pPr lvl="1" algn="ctr">
                        <a:lnSpc>
                          <a:spcPct val="115000"/>
                        </a:lnSpc>
                        <a:spcAft>
                          <a:spcPts val="0"/>
                        </a:spcAft>
                        <a:buNone/>
                      </a:pPr>
                      <a:r>
                        <a:rPr lang="en-US" sz="1300" kern="100">
                          <a:effectLst/>
                          <a:latin typeface="Montserrat" panose="00000500000000000000" pitchFamily="2" charset="0"/>
                        </a:rPr>
                        <a:t>Avg pool</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(T/2, V/2, 872)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0903643"/>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240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240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240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240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240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(T/2, V/4, 872)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83119288"/>
                  </a:ext>
                </a:extLst>
              </a:tr>
              <a:tr h="0">
                <a:tc>
                  <a:txBody>
                    <a:bodyPr/>
                    <a:lstStyle/>
                    <a:p>
                      <a:pPr lvl="1" algn="ctr">
                        <a:lnSpc>
                          <a:spcPct val="115000"/>
                        </a:lnSpc>
                        <a:spcAft>
                          <a:spcPts val="0"/>
                        </a:spcAft>
                        <a:buNone/>
                      </a:pPr>
                      <a:r>
                        <a:rPr lang="en-US" sz="1300" kern="100">
                          <a:effectLst/>
                          <a:latin typeface="Montserrat" panose="00000500000000000000" pitchFamily="2" charset="0"/>
                        </a:rPr>
                        <a:t>MSST module 7</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320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320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320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320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320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(T/2, V/4, 1200)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84079902"/>
                  </a:ext>
                </a:extLst>
              </a:tr>
              <a:tr h="0">
                <a:tc>
                  <a:txBody>
                    <a:bodyPr/>
                    <a:lstStyle/>
                    <a:p>
                      <a:pPr lvl="1" algn="ctr">
                        <a:lnSpc>
                          <a:spcPct val="115000"/>
                        </a:lnSpc>
                        <a:spcAft>
                          <a:spcPts val="0"/>
                        </a:spcAft>
                        <a:buNone/>
                      </a:pPr>
                      <a:r>
                        <a:rPr lang="en-US" sz="1300" kern="100">
                          <a:effectLst/>
                          <a:latin typeface="Montserrat" panose="00000500000000000000" pitchFamily="2" charset="0"/>
                        </a:rPr>
                        <a:t>Global Avg pool</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(T/2, V/4, 1600)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98482917"/>
                  </a:ext>
                </a:extLst>
              </a:tr>
              <a:tr h="0">
                <a:tc>
                  <a:txBody>
                    <a:bodyPr/>
                    <a:lstStyle/>
                    <a:p>
                      <a:pPr lvl="1" algn="ctr">
                        <a:lnSpc>
                          <a:spcPct val="115000"/>
                        </a:lnSpc>
                        <a:spcAft>
                          <a:spcPts val="0"/>
                        </a:spcAft>
                        <a:buNone/>
                      </a:pPr>
                      <a:r>
                        <a:rPr lang="en-US" sz="1300" kern="100">
                          <a:effectLst/>
                          <a:latin typeface="Montserrat" panose="00000500000000000000" pitchFamily="2" charset="0"/>
                        </a:rPr>
                        <a:t>Full Connection</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 </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lvl="1" algn="ctr">
                        <a:lnSpc>
                          <a:spcPct val="115000"/>
                        </a:lnSpc>
                        <a:spcAft>
                          <a:spcPts val="0"/>
                        </a:spcAft>
                        <a:buNone/>
                      </a:pPr>
                      <a:r>
                        <a:rPr lang="en-US" sz="1300" kern="100">
                          <a:effectLst/>
                          <a:latin typeface="Montserrat" panose="00000500000000000000" pitchFamily="2" charset="0"/>
                        </a:rPr>
                        <a:t>(1, 1,  1600)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34878277"/>
                  </a:ext>
                </a:extLst>
              </a:tr>
            </a:tbl>
          </a:graphicData>
        </a:graphic>
      </p:graphicFrame>
      <p:sp>
        <p:nvSpPr>
          <p:cNvPr id="18" name="Rectangle 17">
            <a:extLst>
              <a:ext uri="{FF2B5EF4-FFF2-40B4-BE49-F238E27FC236}">
                <a16:creationId xmlns:a16="http://schemas.microsoft.com/office/drawing/2014/main" id="{FB947F2B-0FAC-DAEE-25C2-292694296F9A}"/>
              </a:ext>
            </a:extLst>
          </p:cNvPr>
          <p:cNvSpPr/>
          <p:nvPr/>
        </p:nvSpPr>
        <p:spPr>
          <a:xfrm>
            <a:off x="3315447" y="3992998"/>
            <a:ext cx="2194807" cy="380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000000"/>
                </a:solidFill>
                <a:latin typeface="Montserrat" panose="00000500000000000000" pitchFamily="2" charset="0"/>
                <a:ea typeface="Arial"/>
                <a:cs typeface="Arial"/>
              </a:rPr>
              <a:t>Architecture of MSSTNET</a:t>
            </a:r>
            <a:endParaRPr lang="en-US" sz="1200" b="0" i="0" u="none" strike="noStrike" cap="none">
              <a:solidFill>
                <a:srgbClr val="000000"/>
              </a:solidFill>
              <a:effectLst/>
              <a:latin typeface="Montserrat" panose="00000500000000000000" pitchFamily="2" charset="0"/>
              <a:ea typeface="Arial"/>
              <a:cs typeface="Arial"/>
              <a:sym typeface="Arial"/>
            </a:endParaRPr>
          </a:p>
        </p:txBody>
      </p:sp>
      <p:sp>
        <p:nvSpPr>
          <p:cNvPr id="2" name="Google Shape;293;p33">
            <a:extLst>
              <a:ext uri="{FF2B5EF4-FFF2-40B4-BE49-F238E27FC236}">
                <a16:creationId xmlns:a16="http://schemas.microsoft.com/office/drawing/2014/main" id="{009C63B8-0CA1-573C-FD5E-C3770FF06A1F}"/>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B62CE43A-A8A0-4639-AC03-2989F8A21B5C}"/>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5" name="Google Shape;293;p33">
            <a:extLst>
              <a:ext uri="{FF2B5EF4-FFF2-40B4-BE49-F238E27FC236}">
                <a16:creationId xmlns:a16="http://schemas.microsoft.com/office/drawing/2014/main" id="{4A91E40C-C74A-09F9-51EA-66893B77515C}"/>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7044ADFD-A561-7E99-FC43-5B5E0EE1F715}"/>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5A44F166-EB23-DFF3-54B6-B3C4A384EFAC}"/>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8" name="Straight Connector 7">
            <a:extLst>
              <a:ext uri="{FF2B5EF4-FFF2-40B4-BE49-F238E27FC236}">
                <a16:creationId xmlns:a16="http://schemas.microsoft.com/office/drawing/2014/main" id="{1219EB0C-8C46-44E5-A43B-AB7B293899A5}"/>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Google Shape;275;p31">
            <a:extLst>
              <a:ext uri="{FF2B5EF4-FFF2-40B4-BE49-F238E27FC236}">
                <a16:creationId xmlns:a16="http://schemas.microsoft.com/office/drawing/2014/main" id="{7144C9D6-66E7-457C-675F-4E69CB563A7A}"/>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17</a:t>
            </a:r>
          </a:p>
        </p:txBody>
      </p:sp>
    </p:spTree>
    <p:extLst>
      <p:ext uri="{BB962C8B-B14F-4D97-AF65-F5344CB8AC3E}">
        <p14:creationId xmlns:p14="http://schemas.microsoft.com/office/powerpoint/2010/main" val="254715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81575" y="2071942"/>
            <a:ext cx="3507922" cy="9996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Montserrat" panose="00000500000000000000" pitchFamily="2" charset="0"/>
              </a:rPr>
              <a:t>TABLE OF CONTENTS</a:t>
            </a:r>
          </a:p>
        </p:txBody>
      </p:sp>
      <p:sp>
        <p:nvSpPr>
          <p:cNvPr id="269" name="Google Shape;269;p31"/>
          <p:cNvSpPr txBox="1">
            <a:spLocks noGrp="1"/>
          </p:cNvSpPr>
          <p:nvPr>
            <p:ph type="title" idx="2"/>
          </p:nvPr>
        </p:nvSpPr>
        <p:spPr>
          <a:xfrm>
            <a:off x="3546388" y="212153"/>
            <a:ext cx="593396" cy="309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Montserrat" panose="00000500000000000000" pitchFamily="2" charset="0"/>
              </a:rPr>
              <a:t>01</a:t>
            </a:r>
            <a:endParaRPr sz="2000" b="1">
              <a:latin typeface="Montserrat" panose="00000500000000000000" pitchFamily="2" charset="0"/>
            </a:endParaRPr>
          </a:p>
        </p:txBody>
      </p:sp>
      <p:sp>
        <p:nvSpPr>
          <p:cNvPr id="270" name="Google Shape;270;p31"/>
          <p:cNvSpPr txBox="1">
            <a:spLocks noGrp="1"/>
          </p:cNvSpPr>
          <p:nvPr>
            <p:ph type="title" idx="3"/>
          </p:nvPr>
        </p:nvSpPr>
        <p:spPr>
          <a:xfrm>
            <a:off x="3546388" y="3411681"/>
            <a:ext cx="593396" cy="309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Montserrat" panose="00000500000000000000" pitchFamily="2" charset="0"/>
              </a:rPr>
              <a:t>04</a:t>
            </a:r>
            <a:endParaRPr sz="2000" b="1" dirty="0">
              <a:latin typeface="Montserrat" panose="00000500000000000000" pitchFamily="2" charset="0"/>
            </a:endParaRPr>
          </a:p>
        </p:txBody>
      </p:sp>
      <p:sp>
        <p:nvSpPr>
          <p:cNvPr id="271" name="Google Shape;271;p31"/>
          <p:cNvSpPr txBox="1">
            <a:spLocks noGrp="1"/>
          </p:cNvSpPr>
          <p:nvPr>
            <p:ph type="title" idx="4"/>
          </p:nvPr>
        </p:nvSpPr>
        <p:spPr>
          <a:xfrm>
            <a:off x="3546388" y="1124740"/>
            <a:ext cx="593396" cy="309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Montserrat" panose="00000500000000000000" pitchFamily="2" charset="0"/>
              </a:rPr>
              <a:t>02</a:t>
            </a:r>
            <a:endParaRPr sz="2000" b="1">
              <a:latin typeface="Montserrat" panose="00000500000000000000" pitchFamily="2" charset="0"/>
            </a:endParaRPr>
          </a:p>
        </p:txBody>
      </p:sp>
      <p:sp>
        <p:nvSpPr>
          <p:cNvPr id="273" name="Google Shape;273;p31"/>
          <p:cNvSpPr txBox="1">
            <a:spLocks noGrp="1"/>
          </p:cNvSpPr>
          <p:nvPr>
            <p:ph type="title" idx="6"/>
          </p:nvPr>
        </p:nvSpPr>
        <p:spPr>
          <a:xfrm>
            <a:off x="3546388" y="2097960"/>
            <a:ext cx="593396" cy="309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Montserrat" panose="00000500000000000000" pitchFamily="2" charset="0"/>
              </a:rPr>
              <a:t>03</a:t>
            </a:r>
            <a:endParaRPr sz="2000" b="1">
              <a:latin typeface="Montserrat" panose="00000500000000000000" pitchFamily="2" charset="0"/>
            </a:endParaRPr>
          </a:p>
        </p:txBody>
      </p:sp>
      <p:sp>
        <p:nvSpPr>
          <p:cNvPr id="275" name="Google Shape;275;p31"/>
          <p:cNvSpPr txBox="1">
            <a:spLocks noGrp="1"/>
          </p:cNvSpPr>
          <p:nvPr>
            <p:ph type="subTitle" idx="1"/>
          </p:nvPr>
        </p:nvSpPr>
        <p:spPr>
          <a:xfrm>
            <a:off x="4222043" y="137754"/>
            <a:ext cx="2532000" cy="3940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Montserrat" panose="00000500000000000000" pitchFamily="2" charset="0"/>
              </a:rPr>
              <a:t>Introduction</a:t>
            </a:r>
            <a:endParaRPr lang="en-US" b="1">
              <a:latin typeface="Montserrat" panose="00000500000000000000" pitchFamily="2" charset="0"/>
            </a:endParaRPr>
          </a:p>
        </p:txBody>
      </p:sp>
      <p:sp>
        <p:nvSpPr>
          <p:cNvPr id="276" name="Google Shape;276;p31"/>
          <p:cNvSpPr txBox="1">
            <a:spLocks noGrp="1"/>
          </p:cNvSpPr>
          <p:nvPr>
            <p:ph type="subTitle" idx="8"/>
          </p:nvPr>
        </p:nvSpPr>
        <p:spPr>
          <a:xfrm>
            <a:off x="4222043" y="1066281"/>
            <a:ext cx="2532000" cy="406203"/>
          </a:xfrm>
          <a:prstGeom prst="rect">
            <a:avLst/>
          </a:prstGeom>
        </p:spPr>
        <p:txBody>
          <a:bodyPr spcFirstLastPara="1" wrap="square" lIns="91425" tIns="91425" rIns="91425" bIns="91425" anchor="t" anchorCtr="0">
            <a:noAutofit/>
          </a:bodyPr>
          <a:lstStyle/>
          <a:p>
            <a:pPr marL="0" indent="0"/>
            <a:r>
              <a:rPr lang="en" sz="1600" b="1">
                <a:latin typeface="Montserrat" panose="00000500000000000000" pitchFamily="2" charset="0"/>
              </a:rPr>
              <a:t>Dataset &amp; Evaluation</a:t>
            </a:r>
          </a:p>
        </p:txBody>
      </p:sp>
      <p:sp>
        <p:nvSpPr>
          <p:cNvPr id="277" name="Google Shape;277;p31"/>
          <p:cNvSpPr txBox="1">
            <a:spLocks noGrp="1"/>
          </p:cNvSpPr>
          <p:nvPr>
            <p:ph type="subTitle" idx="9"/>
          </p:nvPr>
        </p:nvSpPr>
        <p:spPr>
          <a:xfrm>
            <a:off x="4222043" y="2037327"/>
            <a:ext cx="3058549" cy="440051"/>
          </a:xfrm>
          <a:prstGeom prst="rect">
            <a:avLst/>
          </a:prstGeom>
        </p:spPr>
        <p:txBody>
          <a:bodyPr spcFirstLastPara="1" wrap="square" lIns="91425" tIns="91425" rIns="91425" bIns="91425" anchor="t" anchorCtr="0">
            <a:noAutofit/>
          </a:bodyPr>
          <a:lstStyle/>
          <a:p>
            <a:pPr marL="0" indent="0"/>
            <a:r>
              <a:rPr lang="en" sz="1600" b="1">
                <a:latin typeface="Montserrat" panose="00000500000000000000" pitchFamily="2" charset="0"/>
              </a:rPr>
              <a:t>Methodology</a:t>
            </a:r>
            <a:endParaRPr lang="en-US" sz="1600" b="1">
              <a:latin typeface="Montserrat" panose="00000500000000000000" pitchFamily="2" charset="0"/>
            </a:endParaRPr>
          </a:p>
        </p:txBody>
      </p:sp>
      <p:sp>
        <p:nvSpPr>
          <p:cNvPr id="278" name="Google Shape;278;p31"/>
          <p:cNvSpPr txBox="1">
            <a:spLocks noGrp="1"/>
          </p:cNvSpPr>
          <p:nvPr>
            <p:ph type="subTitle" idx="13"/>
          </p:nvPr>
        </p:nvSpPr>
        <p:spPr>
          <a:xfrm>
            <a:off x="4222043" y="3351048"/>
            <a:ext cx="2532000" cy="43087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1600" b="1">
                <a:latin typeface="Montserrat" panose="00000500000000000000" pitchFamily="2" charset="0"/>
              </a:rPr>
              <a:t>Result</a:t>
            </a:r>
          </a:p>
        </p:txBody>
      </p:sp>
      <p:sp>
        <p:nvSpPr>
          <p:cNvPr id="10" name="Google Shape;275;p31">
            <a:extLst>
              <a:ext uri="{FF2B5EF4-FFF2-40B4-BE49-F238E27FC236}">
                <a16:creationId xmlns:a16="http://schemas.microsoft.com/office/drawing/2014/main" id="{C9380240-4A43-58F1-9463-E68D73082141}"/>
              </a:ext>
            </a:extLst>
          </p:cNvPr>
          <p:cNvSpPr txBox="1">
            <a:spLocks/>
          </p:cNvSpPr>
          <p:nvPr/>
        </p:nvSpPr>
        <p:spPr>
          <a:xfrm>
            <a:off x="4364086" y="528054"/>
            <a:ext cx="4779914" cy="5384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171450" indent="-171450">
              <a:buSzPct val="100000"/>
              <a:buFont typeface="Arial" panose="020B0604020202020204" pitchFamily="34" charset="0"/>
              <a:buChar char="•"/>
            </a:pPr>
            <a:r>
              <a:rPr lang="en-US" sz="1200" dirty="0">
                <a:latin typeface="Montserrat" panose="00000500000000000000" pitchFamily="2" charset="0"/>
              </a:rPr>
              <a:t>Problem Description</a:t>
            </a:r>
          </a:p>
          <a:p>
            <a:pPr marL="171450" indent="-171450">
              <a:buSzPct val="100000"/>
              <a:buFont typeface="Arial" panose="020B0604020202020204" pitchFamily="34" charset="0"/>
              <a:buChar char="•"/>
            </a:pPr>
            <a:r>
              <a:rPr lang="en-US" sz="1200" dirty="0">
                <a:latin typeface="Montserrat" panose="00000500000000000000" pitchFamily="2" charset="0"/>
              </a:rPr>
              <a:t>Goals and Targets</a:t>
            </a:r>
          </a:p>
        </p:txBody>
      </p:sp>
      <p:sp>
        <p:nvSpPr>
          <p:cNvPr id="11" name="Google Shape;275;p31">
            <a:extLst>
              <a:ext uri="{FF2B5EF4-FFF2-40B4-BE49-F238E27FC236}">
                <a16:creationId xmlns:a16="http://schemas.microsoft.com/office/drawing/2014/main" id="{96225839-C3CE-6BA1-12E4-BCA96FA3C133}"/>
              </a:ext>
            </a:extLst>
          </p:cNvPr>
          <p:cNvSpPr txBox="1">
            <a:spLocks/>
          </p:cNvSpPr>
          <p:nvPr/>
        </p:nvSpPr>
        <p:spPr>
          <a:xfrm>
            <a:off x="4364086" y="1423941"/>
            <a:ext cx="4779914" cy="583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indent="-342900">
              <a:buSzPct val="100000"/>
              <a:buFont typeface="Arial" panose="020B0604020202020204" pitchFamily="34" charset="0"/>
              <a:buChar char="•"/>
            </a:pPr>
            <a:r>
              <a:rPr lang="en-US" sz="1200">
                <a:latin typeface="Montserrat" panose="00000500000000000000" pitchFamily="2" charset="0"/>
              </a:rPr>
              <a:t>Dataset &amp; Data Preprocessing</a:t>
            </a:r>
          </a:p>
          <a:p>
            <a:pPr marL="342900" indent="-342900">
              <a:buSzPct val="100000"/>
              <a:buFont typeface="Arial" panose="020B0604020202020204" pitchFamily="34" charset="0"/>
              <a:buChar char="•"/>
            </a:pPr>
            <a:r>
              <a:rPr lang="en-US" sz="1200">
                <a:latin typeface="Montserrat" panose="00000500000000000000" pitchFamily="2" charset="0"/>
              </a:rPr>
              <a:t>Evaluation Criteria</a:t>
            </a:r>
          </a:p>
        </p:txBody>
      </p:sp>
      <p:sp>
        <p:nvSpPr>
          <p:cNvPr id="2" name="Google Shape;275;p31">
            <a:extLst>
              <a:ext uri="{FF2B5EF4-FFF2-40B4-BE49-F238E27FC236}">
                <a16:creationId xmlns:a16="http://schemas.microsoft.com/office/drawing/2014/main" id="{01CF0D2E-9DBA-FE1F-153B-DAC3D5A648C3}"/>
              </a:ext>
            </a:extLst>
          </p:cNvPr>
          <p:cNvSpPr txBox="1">
            <a:spLocks/>
          </p:cNvSpPr>
          <p:nvPr/>
        </p:nvSpPr>
        <p:spPr>
          <a:xfrm>
            <a:off x="4364086" y="2364406"/>
            <a:ext cx="4779914" cy="1311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indent="-342900">
              <a:buSzPct val="100000"/>
              <a:buFont typeface="Arial" panose="020B0604020202020204" pitchFamily="34" charset="0"/>
              <a:buChar char="•"/>
            </a:pPr>
            <a:r>
              <a:rPr lang="en-US" sz="1200" dirty="0" err="1">
                <a:latin typeface="Montserrat" panose="00000500000000000000" pitchFamily="2" charset="0"/>
              </a:rPr>
              <a:t>DSCNet</a:t>
            </a:r>
            <a:endParaRPr lang="en-US" sz="1200" dirty="0">
              <a:latin typeface="Montserrat" panose="00000500000000000000" pitchFamily="2" charset="0"/>
            </a:endParaRPr>
          </a:p>
          <a:p>
            <a:pPr marL="342900" indent="-342900">
              <a:buSzPct val="100000"/>
              <a:buFont typeface="Arial" panose="020B0604020202020204" pitchFamily="34" charset="0"/>
              <a:buChar char="•"/>
            </a:pPr>
            <a:r>
              <a:rPr lang="en-US" sz="1200" dirty="0">
                <a:latin typeface="Montserrat" panose="00000500000000000000" pitchFamily="2" charset="0"/>
              </a:rPr>
              <a:t>MSSTNET</a:t>
            </a:r>
          </a:p>
          <a:p>
            <a:pPr marL="342900" indent="-342900">
              <a:buSzPct val="100000"/>
              <a:buFont typeface="Arial" panose="020B0604020202020204" pitchFamily="34" charset="0"/>
              <a:buChar char="•"/>
            </a:pPr>
            <a:r>
              <a:rPr lang="en-US" sz="1200" dirty="0">
                <a:latin typeface="Montserrat" panose="00000500000000000000" pitchFamily="2" charset="0"/>
              </a:rPr>
              <a:t>3D Resnet-50</a:t>
            </a:r>
          </a:p>
          <a:p>
            <a:pPr marL="342900" indent="-342900">
              <a:buSzPct val="100000"/>
              <a:buFont typeface="Arial" panose="020B0604020202020204" pitchFamily="34" charset="0"/>
              <a:buChar char="•"/>
            </a:pPr>
            <a:r>
              <a:rPr lang="en-US" sz="1200" dirty="0">
                <a:latin typeface="Montserrat" panose="00000500000000000000" pitchFamily="2" charset="0"/>
              </a:rPr>
              <a:t>TSM+STMEM</a:t>
            </a:r>
          </a:p>
        </p:txBody>
      </p:sp>
      <p:sp>
        <p:nvSpPr>
          <p:cNvPr id="3" name="Google Shape;270;p31">
            <a:extLst>
              <a:ext uri="{FF2B5EF4-FFF2-40B4-BE49-F238E27FC236}">
                <a16:creationId xmlns:a16="http://schemas.microsoft.com/office/drawing/2014/main" id="{FADA669F-8DD7-476E-E033-5EEFC8CB729D}"/>
              </a:ext>
            </a:extLst>
          </p:cNvPr>
          <p:cNvSpPr txBox="1">
            <a:spLocks/>
          </p:cNvSpPr>
          <p:nvPr/>
        </p:nvSpPr>
        <p:spPr>
          <a:xfrm>
            <a:off x="3546388" y="4672949"/>
            <a:ext cx="593396" cy="309605"/>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 sz="2000" b="1" dirty="0">
                <a:latin typeface="Montserrat" panose="00000500000000000000" pitchFamily="2" charset="0"/>
              </a:rPr>
              <a:t>06</a:t>
            </a:r>
          </a:p>
        </p:txBody>
      </p:sp>
      <p:sp>
        <p:nvSpPr>
          <p:cNvPr id="4" name="Google Shape;278;p31">
            <a:extLst>
              <a:ext uri="{FF2B5EF4-FFF2-40B4-BE49-F238E27FC236}">
                <a16:creationId xmlns:a16="http://schemas.microsoft.com/office/drawing/2014/main" id="{2E6795F2-426C-5492-5000-71CC0CCE33FA}"/>
              </a:ext>
            </a:extLst>
          </p:cNvPr>
          <p:cNvSpPr txBox="1">
            <a:spLocks/>
          </p:cNvSpPr>
          <p:nvPr/>
        </p:nvSpPr>
        <p:spPr>
          <a:xfrm>
            <a:off x="4222043" y="4612316"/>
            <a:ext cx="2532000" cy="430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 sz="1600" b="1" dirty="0">
                <a:latin typeface="Montserrat" panose="00000500000000000000" pitchFamily="2" charset="0"/>
              </a:rPr>
              <a:t>Conclusion</a:t>
            </a:r>
          </a:p>
        </p:txBody>
      </p:sp>
      <p:sp>
        <p:nvSpPr>
          <p:cNvPr id="5" name="Google Shape;278;p31">
            <a:extLst>
              <a:ext uri="{FF2B5EF4-FFF2-40B4-BE49-F238E27FC236}">
                <a16:creationId xmlns:a16="http://schemas.microsoft.com/office/drawing/2014/main" id="{509AFF2B-E58D-E4F8-AB1C-8652762C9800}"/>
              </a:ext>
            </a:extLst>
          </p:cNvPr>
          <p:cNvSpPr txBox="1">
            <a:spLocks/>
          </p:cNvSpPr>
          <p:nvPr/>
        </p:nvSpPr>
        <p:spPr>
          <a:xfrm>
            <a:off x="4222043" y="3981682"/>
            <a:ext cx="2532000" cy="430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 sz="1600" b="1">
                <a:latin typeface="Montserrat" panose="00000500000000000000" pitchFamily="2" charset="0"/>
              </a:rPr>
              <a:t>Application</a:t>
            </a:r>
          </a:p>
        </p:txBody>
      </p:sp>
      <p:sp>
        <p:nvSpPr>
          <p:cNvPr id="6" name="Google Shape;270;p31">
            <a:extLst>
              <a:ext uri="{FF2B5EF4-FFF2-40B4-BE49-F238E27FC236}">
                <a16:creationId xmlns:a16="http://schemas.microsoft.com/office/drawing/2014/main" id="{C546BC60-6D9C-304B-E4A3-A0C051F0B098}"/>
              </a:ext>
            </a:extLst>
          </p:cNvPr>
          <p:cNvSpPr txBox="1">
            <a:spLocks/>
          </p:cNvSpPr>
          <p:nvPr/>
        </p:nvSpPr>
        <p:spPr>
          <a:xfrm>
            <a:off x="3546388" y="4048908"/>
            <a:ext cx="593396" cy="309605"/>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 sz="2000" b="1" dirty="0">
                <a:latin typeface="Montserrat" panose="00000500000000000000" pitchFamily="2" charset="0"/>
              </a:rPr>
              <a:t>05</a:t>
            </a:r>
          </a:p>
        </p:txBody>
      </p:sp>
    </p:spTree>
    <p:extLst>
      <p:ext uri="{BB962C8B-B14F-4D97-AF65-F5344CB8AC3E}">
        <p14:creationId xmlns:p14="http://schemas.microsoft.com/office/powerpoint/2010/main" val="4001381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13CBDE98-EFA3-BB89-36C9-6EB6C89B0AA0}"/>
            </a:ext>
          </a:extLst>
        </p:cNvPr>
        <p:cNvGrpSpPr/>
        <p:nvPr/>
      </p:nvGrpSpPr>
      <p:grpSpPr>
        <a:xfrm>
          <a:off x="0" y="0"/>
          <a:ext cx="0" cy="0"/>
          <a:chOff x="0" y="0"/>
          <a:chExt cx="0" cy="0"/>
        </a:xfrm>
      </p:grpSpPr>
      <p:cxnSp>
        <p:nvCxnSpPr>
          <p:cNvPr id="258" name="Straight Connector 257">
            <a:extLst>
              <a:ext uri="{FF2B5EF4-FFF2-40B4-BE49-F238E27FC236}">
                <a16:creationId xmlns:a16="http://schemas.microsoft.com/office/drawing/2014/main" id="{A9A62775-6AED-6B17-6A9F-0F4F2842BD6B}"/>
              </a:ext>
            </a:extLst>
          </p:cNvPr>
          <p:cNvCxnSpPr>
            <a:cxnSpLocks/>
          </p:cNvCxnSpPr>
          <p:nvPr/>
        </p:nvCxnSpPr>
        <p:spPr>
          <a:xfrm>
            <a:off x="7871780" y="2525553"/>
            <a:ext cx="826851" cy="0"/>
          </a:xfrm>
          <a:prstGeom prst="line">
            <a:avLst/>
          </a:prstGeom>
          <a:ln w="12700">
            <a:solidFill>
              <a:srgbClr val="0A0B0A"/>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1A1E09-3832-220C-983F-1788021A608B}"/>
              </a:ext>
            </a:extLst>
          </p:cNvPr>
          <p:cNvCxnSpPr>
            <a:cxnSpLocks/>
          </p:cNvCxnSpPr>
          <p:nvPr/>
        </p:nvCxnSpPr>
        <p:spPr>
          <a:xfrm>
            <a:off x="7871780" y="2157445"/>
            <a:ext cx="826851" cy="0"/>
          </a:xfrm>
          <a:prstGeom prst="line">
            <a:avLst/>
          </a:prstGeom>
          <a:ln w="12700">
            <a:solidFill>
              <a:srgbClr val="0A0B0A"/>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AE4DFC-EA1D-0799-7B42-E7755E22E6A7}"/>
              </a:ext>
            </a:extLst>
          </p:cNvPr>
          <p:cNvCxnSpPr>
            <a:cxnSpLocks/>
          </p:cNvCxnSpPr>
          <p:nvPr/>
        </p:nvCxnSpPr>
        <p:spPr>
          <a:xfrm>
            <a:off x="7871780" y="1750671"/>
            <a:ext cx="826851" cy="0"/>
          </a:xfrm>
          <a:prstGeom prst="line">
            <a:avLst/>
          </a:prstGeom>
          <a:ln w="12700">
            <a:solidFill>
              <a:srgbClr val="0A0B0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C53763-AF41-A065-2260-6924816EC21E}"/>
              </a:ext>
            </a:extLst>
          </p:cNvPr>
          <p:cNvCxnSpPr>
            <a:cxnSpLocks/>
          </p:cNvCxnSpPr>
          <p:nvPr/>
        </p:nvCxnSpPr>
        <p:spPr>
          <a:xfrm>
            <a:off x="7871780" y="1400962"/>
            <a:ext cx="826851" cy="0"/>
          </a:xfrm>
          <a:prstGeom prst="line">
            <a:avLst/>
          </a:prstGeom>
          <a:ln w="12700">
            <a:solidFill>
              <a:srgbClr val="0A0B0A"/>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72398C3-A22C-F692-42E8-96FC5C5B8262}"/>
              </a:ext>
            </a:extLst>
          </p:cNvPr>
          <p:cNvCxnSpPr>
            <a:cxnSpLocks/>
          </p:cNvCxnSpPr>
          <p:nvPr/>
        </p:nvCxnSpPr>
        <p:spPr>
          <a:xfrm>
            <a:off x="5042663" y="2157445"/>
            <a:ext cx="2743139"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33EB3D-141A-143B-0F72-55319F5CCF45}"/>
              </a:ext>
            </a:extLst>
          </p:cNvPr>
          <p:cNvCxnSpPr>
            <a:cxnSpLocks/>
          </p:cNvCxnSpPr>
          <p:nvPr/>
        </p:nvCxnSpPr>
        <p:spPr>
          <a:xfrm>
            <a:off x="5042663" y="2525553"/>
            <a:ext cx="2743139"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1D98521-60D7-AE83-E05D-60EA27F1F5C8}"/>
              </a:ext>
            </a:extLst>
          </p:cNvPr>
          <p:cNvCxnSpPr>
            <a:cxnSpLocks/>
          </p:cNvCxnSpPr>
          <p:nvPr/>
        </p:nvCxnSpPr>
        <p:spPr>
          <a:xfrm>
            <a:off x="5042663" y="1400962"/>
            <a:ext cx="2743139"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sp>
        <p:nvSpPr>
          <p:cNvPr id="315" name="Google Shape;315;p35">
            <a:extLst>
              <a:ext uri="{FF2B5EF4-FFF2-40B4-BE49-F238E27FC236}">
                <a16:creationId xmlns:a16="http://schemas.microsoft.com/office/drawing/2014/main" id="{B65A7EFC-F6B3-0CCC-A7E2-CB3328B146E0}"/>
              </a:ext>
            </a:extLst>
          </p:cNvPr>
          <p:cNvSpPr txBox="1">
            <a:spLocks noGrp="1"/>
          </p:cNvSpPr>
          <p:nvPr>
            <p:ph type="title"/>
          </p:nvPr>
        </p:nvSpPr>
        <p:spPr>
          <a:xfrm>
            <a:off x="501221" y="180004"/>
            <a:ext cx="8322238" cy="615126"/>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Training MSSTNET</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111296CC-BB9E-2123-811A-8B99BCC90ED1}"/>
              </a:ext>
            </a:extLst>
          </p:cNvPr>
          <p:cNvCxnSpPr>
            <a:cxnSpLocks/>
          </p:cNvCxnSpPr>
          <p:nvPr/>
        </p:nvCxnSpPr>
        <p:spPr>
          <a:xfrm>
            <a:off x="400055" y="180004"/>
            <a:ext cx="0" cy="615126"/>
          </a:xfrm>
          <a:prstGeom prst="line">
            <a:avLst/>
          </a:prstGeom>
          <a:ln w="19050"/>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5913BF97-2C2A-734A-DB60-7804D32A4EE2}"/>
              </a:ext>
            </a:extLst>
          </p:cNvPr>
          <p:cNvGrpSpPr/>
          <p:nvPr/>
        </p:nvGrpSpPr>
        <p:grpSpPr>
          <a:xfrm>
            <a:off x="486040" y="1420350"/>
            <a:ext cx="884555" cy="867410"/>
            <a:chOff x="0" y="0"/>
            <a:chExt cx="884949" cy="867587"/>
          </a:xfrm>
        </p:grpSpPr>
        <p:sp>
          <p:nvSpPr>
            <p:cNvPr id="33" name="Rectangle 32">
              <a:extLst>
                <a:ext uri="{FF2B5EF4-FFF2-40B4-BE49-F238E27FC236}">
                  <a16:creationId xmlns:a16="http://schemas.microsoft.com/office/drawing/2014/main" id="{C31B6C65-AD8D-01F9-C040-3D6967E6061D}"/>
                </a:ext>
              </a:extLst>
            </p:cNvPr>
            <p:cNvSpPr/>
            <p:nvPr/>
          </p:nvSpPr>
          <p:spPr>
            <a:xfrm>
              <a:off x="0" y="0"/>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Rectangle 33">
              <a:extLst>
                <a:ext uri="{FF2B5EF4-FFF2-40B4-BE49-F238E27FC236}">
                  <a16:creationId xmlns:a16="http://schemas.microsoft.com/office/drawing/2014/main" id="{A0C6E80B-510C-B469-82D7-976E19B83F3D}"/>
                </a:ext>
              </a:extLst>
            </p:cNvPr>
            <p:cNvSpPr/>
            <p:nvPr/>
          </p:nvSpPr>
          <p:spPr>
            <a:xfrm>
              <a:off x="69448" y="57873"/>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34">
              <a:extLst>
                <a:ext uri="{FF2B5EF4-FFF2-40B4-BE49-F238E27FC236}">
                  <a16:creationId xmlns:a16="http://schemas.microsoft.com/office/drawing/2014/main" id="{9B963CEE-F18B-9463-C179-E80A5C025945}"/>
                </a:ext>
              </a:extLst>
            </p:cNvPr>
            <p:cNvSpPr/>
            <p:nvPr/>
          </p:nvSpPr>
          <p:spPr>
            <a:xfrm>
              <a:off x="133109" y="115747"/>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6" name="Picture 5" descr="A group of people walking and walking&#10;&#10;AI-generated content may be incorrect.">
            <a:extLst>
              <a:ext uri="{FF2B5EF4-FFF2-40B4-BE49-F238E27FC236}">
                <a16:creationId xmlns:a16="http://schemas.microsoft.com/office/drawing/2014/main" id="{22504F10-DC25-05A2-A9AF-E541AEC1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462" y="1599738"/>
            <a:ext cx="1099185" cy="508635"/>
          </a:xfrm>
          <a:prstGeom prst="rect">
            <a:avLst/>
          </a:prstGeom>
        </p:spPr>
      </p:pic>
      <p:pic>
        <p:nvPicPr>
          <p:cNvPr id="7" name="Picture 6" descr="A black stick figure with arms raised&#10;&#10;AI-generated content may be incorrect.">
            <a:extLst>
              <a:ext uri="{FF2B5EF4-FFF2-40B4-BE49-F238E27FC236}">
                <a16:creationId xmlns:a16="http://schemas.microsoft.com/office/drawing/2014/main" id="{918E12BC-D332-151B-EDA8-73D7D254E5EA}"/>
              </a:ext>
            </a:extLst>
          </p:cNvPr>
          <p:cNvPicPr>
            <a:picLocks noChangeAspect="1"/>
          </p:cNvPicPr>
          <p:nvPr/>
        </p:nvPicPr>
        <p:blipFill rotWithShape="1">
          <a:blip r:embed="rId4">
            <a:extLst>
              <a:ext uri="{28A0092B-C50C-407E-A947-70E740481C1C}">
                <a14:useLocalDpi xmlns:a14="http://schemas.microsoft.com/office/drawing/2010/main" val="0"/>
              </a:ext>
            </a:extLst>
          </a:blip>
          <a:srcRect r="7377" b="1639"/>
          <a:stretch/>
        </p:blipFill>
        <p:spPr bwMode="auto">
          <a:xfrm>
            <a:off x="3913100" y="1882481"/>
            <a:ext cx="1060450" cy="495300"/>
          </a:xfrm>
          <a:prstGeom prst="rect">
            <a:avLst/>
          </a:prstGeom>
          <a:ln>
            <a:noFill/>
          </a:ln>
          <a:extLst>
            <a:ext uri="{53640926-AAD7-44D8-BBD7-CCE9431645EC}">
              <a14:shadowObscured xmlns:a14="http://schemas.microsoft.com/office/drawing/2010/main"/>
            </a:ext>
          </a:extLst>
        </p:spPr>
      </p:pic>
      <p:pic>
        <p:nvPicPr>
          <p:cNvPr id="8" name="Picture 7" descr="A blue bar graph with a white background&#10;&#10;AI-generated content may be incorrect.">
            <a:extLst>
              <a:ext uri="{FF2B5EF4-FFF2-40B4-BE49-F238E27FC236}">
                <a16:creationId xmlns:a16="http://schemas.microsoft.com/office/drawing/2014/main" id="{6E9AC85C-9AA4-F076-9E30-EB7F64DF2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305" y="1059014"/>
            <a:ext cx="613410" cy="396875"/>
          </a:xfrm>
          <a:prstGeom prst="rect">
            <a:avLst/>
          </a:prstGeom>
        </p:spPr>
      </p:pic>
      <p:pic>
        <p:nvPicPr>
          <p:cNvPr id="9" name="Picture 8" descr="A blue bar graph with a white background&#10;&#10;AI-generated content may be incorrect.">
            <a:extLst>
              <a:ext uri="{FF2B5EF4-FFF2-40B4-BE49-F238E27FC236}">
                <a16:creationId xmlns:a16="http://schemas.microsoft.com/office/drawing/2014/main" id="{87497563-CEA2-98C8-A930-F03CBDE69BF7}"/>
              </a:ext>
            </a:extLst>
          </p:cNvPr>
          <p:cNvPicPr>
            <a:picLocks noChangeAspect="1"/>
          </p:cNvPicPr>
          <p:nvPr/>
        </p:nvPicPr>
        <p:blipFill rotWithShape="1">
          <a:blip r:embed="rId5">
            <a:extLst>
              <a:ext uri="{28A0092B-C50C-407E-A947-70E740481C1C}">
                <a14:useLocalDpi xmlns:a14="http://schemas.microsoft.com/office/drawing/2010/main" val="0"/>
              </a:ext>
            </a:extLst>
          </a:blip>
          <a:srcRect t="14785"/>
          <a:stretch/>
        </p:blipFill>
        <p:spPr bwMode="auto">
          <a:xfrm>
            <a:off x="7844305" y="1499144"/>
            <a:ext cx="613410" cy="337820"/>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389E5929-2B99-7837-0E3A-4826F5288889}"/>
              </a:ext>
            </a:extLst>
          </p:cNvPr>
          <p:cNvSpPr/>
          <p:nvPr/>
        </p:nvSpPr>
        <p:spPr>
          <a:xfrm>
            <a:off x="5194220" y="1292923"/>
            <a:ext cx="1237260" cy="216079"/>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buNone/>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Joint stream</a:t>
            </a:r>
          </a:p>
        </p:txBody>
      </p:sp>
      <p:sp>
        <p:nvSpPr>
          <p:cNvPr id="11" name="Rectangle 10">
            <a:extLst>
              <a:ext uri="{FF2B5EF4-FFF2-40B4-BE49-F238E27FC236}">
                <a16:creationId xmlns:a16="http://schemas.microsoft.com/office/drawing/2014/main" id="{6C4401B5-4758-FC02-641A-320CAA0D46E9}"/>
              </a:ext>
            </a:extLst>
          </p:cNvPr>
          <p:cNvSpPr/>
          <p:nvPr/>
        </p:nvSpPr>
        <p:spPr>
          <a:xfrm>
            <a:off x="5194220" y="2036696"/>
            <a:ext cx="1236401" cy="21607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Bone stream</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F830A41-BC42-2F6C-E815-2241C147F713}"/>
              </a:ext>
            </a:extLst>
          </p:cNvPr>
          <p:cNvSpPr/>
          <p:nvPr/>
        </p:nvSpPr>
        <p:spPr>
          <a:xfrm>
            <a:off x="5194220" y="2417513"/>
            <a:ext cx="1237260" cy="21608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Bone-motion stream</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14" name="Text Box 24">
            <a:extLst>
              <a:ext uri="{FF2B5EF4-FFF2-40B4-BE49-F238E27FC236}">
                <a16:creationId xmlns:a16="http://schemas.microsoft.com/office/drawing/2014/main" id="{699697C9-046D-A3FD-706A-C8485E4CA1D1}"/>
              </a:ext>
            </a:extLst>
          </p:cNvPr>
          <p:cNvSpPr txBox="1"/>
          <p:nvPr/>
        </p:nvSpPr>
        <p:spPr>
          <a:xfrm>
            <a:off x="3924530" y="1615438"/>
            <a:ext cx="1081405"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Skeleton joints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15" name="Text Box 24">
            <a:extLst>
              <a:ext uri="{FF2B5EF4-FFF2-40B4-BE49-F238E27FC236}">
                <a16:creationId xmlns:a16="http://schemas.microsoft.com/office/drawing/2014/main" id="{9BB30DDD-C9AF-ABC0-661F-07D730423E9A}"/>
              </a:ext>
            </a:extLst>
          </p:cNvPr>
          <p:cNvSpPr txBox="1"/>
          <p:nvPr/>
        </p:nvSpPr>
        <p:spPr>
          <a:xfrm>
            <a:off x="3919450" y="2382226"/>
            <a:ext cx="1092835"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Skeleton bones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45A943D9-DB68-7472-F6C5-63BE15490826}"/>
              </a:ext>
            </a:extLst>
          </p:cNvPr>
          <p:cNvCxnSpPr>
            <a:cxnSpLocks/>
          </p:cNvCxnSpPr>
          <p:nvPr/>
        </p:nvCxnSpPr>
        <p:spPr>
          <a:xfrm flipV="1">
            <a:off x="1416959" y="1847732"/>
            <a:ext cx="1200055" cy="12646"/>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070A744-973A-C716-234E-BEC6FED6BC7A}"/>
              </a:ext>
            </a:extLst>
          </p:cNvPr>
          <p:cNvGrpSpPr/>
          <p:nvPr/>
        </p:nvGrpSpPr>
        <p:grpSpPr>
          <a:xfrm>
            <a:off x="3927705" y="1119503"/>
            <a:ext cx="1109980" cy="527685"/>
            <a:chOff x="0" y="0"/>
            <a:chExt cx="1109994" cy="527685"/>
          </a:xfrm>
        </p:grpSpPr>
        <p:pic>
          <p:nvPicPr>
            <p:cNvPr id="31" name="Picture 30" descr="A black dots on a white background&#10;&#10;AI-generated content may be incorrect.">
              <a:extLst>
                <a:ext uri="{FF2B5EF4-FFF2-40B4-BE49-F238E27FC236}">
                  <a16:creationId xmlns:a16="http://schemas.microsoft.com/office/drawing/2014/main" id="{60F2BF73-DDE9-22FF-5A92-39F5663824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82040" cy="527685"/>
            </a:xfrm>
            <a:prstGeom prst="rect">
              <a:avLst/>
            </a:prstGeom>
          </p:spPr>
        </p:pic>
        <p:sp>
          <p:nvSpPr>
            <p:cNvPr id="32" name="Rectangle 31">
              <a:extLst>
                <a:ext uri="{FF2B5EF4-FFF2-40B4-BE49-F238E27FC236}">
                  <a16:creationId xmlns:a16="http://schemas.microsoft.com/office/drawing/2014/main" id="{1A7EF661-EAB2-B61A-BAC9-62DED11C8888}"/>
                </a:ext>
              </a:extLst>
            </p:cNvPr>
            <p:cNvSpPr/>
            <p:nvPr/>
          </p:nvSpPr>
          <p:spPr>
            <a:xfrm>
              <a:off x="1017087" y="366738"/>
              <a:ext cx="92907" cy="782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18" name="Picture 17" descr="A blue bar graph with a white background&#10;&#10;AI-generated content may be incorrect.">
            <a:extLst>
              <a:ext uri="{FF2B5EF4-FFF2-40B4-BE49-F238E27FC236}">
                <a16:creationId xmlns:a16="http://schemas.microsoft.com/office/drawing/2014/main" id="{468B0676-BE79-F63F-9DC1-596980FF263F}"/>
              </a:ext>
            </a:extLst>
          </p:cNvPr>
          <p:cNvPicPr>
            <a:picLocks noChangeAspect="1"/>
          </p:cNvPicPr>
          <p:nvPr/>
        </p:nvPicPr>
        <p:blipFill rotWithShape="1">
          <a:blip r:embed="rId5">
            <a:extLst>
              <a:ext uri="{28A0092B-C50C-407E-A947-70E740481C1C}">
                <a14:useLocalDpi xmlns:a14="http://schemas.microsoft.com/office/drawing/2010/main" val="0"/>
              </a:ext>
            </a:extLst>
          </a:blip>
          <a:srcRect t="14785"/>
          <a:stretch/>
        </p:blipFill>
        <p:spPr bwMode="auto">
          <a:xfrm>
            <a:off x="7844305" y="1894181"/>
            <a:ext cx="613410" cy="337820"/>
          </a:xfrm>
          <a:prstGeom prst="rect">
            <a:avLst/>
          </a:prstGeom>
          <a:ln>
            <a:noFill/>
          </a:ln>
          <a:extLst>
            <a:ext uri="{53640926-AAD7-44D8-BBD7-CCE9431645EC}">
              <a14:shadowObscured xmlns:a14="http://schemas.microsoft.com/office/drawing/2010/main"/>
            </a:ext>
          </a:extLst>
        </p:spPr>
      </p:pic>
      <p:pic>
        <p:nvPicPr>
          <p:cNvPr id="19" name="Picture 18" descr="A blue bar graph with a white background&#10;&#10;AI-generated content may be incorrect.">
            <a:extLst>
              <a:ext uri="{FF2B5EF4-FFF2-40B4-BE49-F238E27FC236}">
                <a16:creationId xmlns:a16="http://schemas.microsoft.com/office/drawing/2014/main" id="{1167119F-FBB8-C77E-DD88-878FCDF2F31C}"/>
              </a:ext>
            </a:extLst>
          </p:cNvPr>
          <p:cNvPicPr>
            <a:picLocks noChangeAspect="1"/>
          </p:cNvPicPr>
          <p:nvPr/>
        </p:nvPicPr>
        <p:blipFill rotWithShape="1">
          <a:blip r:embed="rId5">
            <a:extLst>
              <a:ext uri="{28A0092B-C50C-407E-A947-70E740481C1C}">
                <a14:useLocalDpi xmlns:a14="http://schemas.microsoft.com/office/drawing/2010/main" val="0"/>
              </a:ext>
            </a:extLst>
          </a:blip>
          <a:srcRect t="14785"/>
          <a:stretch/>
        </p:blipFill>
        <p:spPr bwMode="auto">
          <a:xfrm>
            <a:off x="7844305" y="2275256"/>
            <a:ext cx="613410" cy="337820"/>
          </a:xfrm>
          <a:prstGeom prst="rect">
            <a:avLst/>
          </a:prstGeom>
          <a:ln>
            <a:noFill/>
          </a:ln>
          <a:extLst>
            <a:ext uri="{53640926-AAD7-44D8-BBD7-CCE9431645EC}">
              <a14:shadowObscured xmlns:a14="http://schemas.microsoft.com/office/drawing/2010/main"/>
            </a:ext>
          </a:extLst>
        </p:spPr>
      </p:pic>
      <p:sp>
        <p:nvSpPr>
          <p:cNvPr id="20" name="Rectangle: Rounded Corners 19">
            <a:extLst>
              <a:ext uri="{FF2B5EF4-FFF2-40B4-BE49-F238E27FC236}">
                <a16:creationId xmlns:a16="http://schemas.microsoft.com/office/drawing/2014/main" id="{8CDB90BA-D3C6-3332-7161-512B1BE504B4}"/>
              </a:ext>
            </a:extLst>
          </p:cNvPr>
          <p:cNvSpPr/>
          <p:nvPr/>
        </p:nvSpPr>
        <p:spPr>
          <a:xfrm>
            <a:off x="1555084" y="1710545"/>
            <a:ext cx="852805" cy="287020"/>
          </a:xfrm>
          <a:prstGeom prst="roundRect">
            <a:avLst>
              <a:gd name="adj" fmla="val 27427"/>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Mediapipe</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CB961888-EB0A-696B-9B01-E4BDB06630E5}"/>
              </a:ext>
            </a:extLst>
          </p:cNvPr>
          <p:cNvSpPr/>
          <p:nvPr/>
        </p:nvSpPr>
        <p:spPr>
          <a:xfrm>
            <a:off x="6632363" y="1257452"/>
            <a:ext cx="806450" cy="287020"/>
          </a:xfrm>
          <a:prstGeom prst="roundRect">
            <a:avLst>
              <a:gd name="adj" fmla="val 2742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MSSTNET</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CEE063FD-8048-FB58-307C-311CD0513F0C}"/>
              </a:ext>
            </a:extLst>
          </p:cNvPr>
          <p:cNvCxnSpPr>
            <a:cxnSpLocks/>
          </p:cNvCxnSpPr>
          <p:nvPr/>
        </p:nvCxnSpPr>
        <p:spPr>
          <a:xfrm>
            <a:off x="5042663" y="1750671"/>
            <a:ext cx="2743139"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D4391B3-7C5E-187A-92E6-2FC729574D7F}"/>
              </a:ext>
            </a:extLst>
          </p:cNvPr>
          <p:cNvSpPr/>
          <p:nvPr/>
        </p:nvSpPr>
        <p:spPr>
          <a:xfrm>
            <a:off x="5194220" y="1645262"/>
            <a:ext cx="1237260" cy="210819"/>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buNone/>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Joint-motion stream</a:t>
            </a:r>
          </a:p>
        </p:txBody>
      </p:sp>
      <p:sp>
        <p:nvSpPr>
          <p:cNvPr id="22" name="Rectangle: Rounded Corners 21">
            <a:extLst>
              <a:ext uri="{FF2B5EF4-FFF2-40B4-BE49-F238E27FC236}">
                <a16:creationId xmlns:a16="http://schemas.microsoft.com/office/drawing/2014/main" id="{13A5DD0E-691C-0856-EA28-9A2EE2BF8805}"/>
              </a:ext>
            </a:extLst>
          </p:cNvPr>
          <p:cNvSpPr/>
          <p:nvPr/>
        </p:nvSpPr>
        <p:spPr>
          <a:xfrm>
            <a:off x="6632363" y="1607161"/>
            <a:ext cx="806450" cy="287020"/>
          </a:xfrm>
          <a:prstGeom prst="roundRect">
            <a:avLst>
              <a:gd name="adj" fmla="val 2742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MSSTNET</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7750D01B-D2B4-86CE-4A9A-1C514155CC28}"/>
              </a:ext>
            </a:extLst>
          </p:cNvPr>
          <p:cNvSpPr/>
          <p:nvPr/>
        </p:nvSpPr>
        <p:spPr>
          <a:xfrm>
            <a:off x="6629823" y="2001225"/>
            <a:ext cx="806450" cy="287020"/>
          </a:xfrm>
          <a:prstGeom prst="roundRect">
            <a:avLst>
              <a:gd name="adj" fmla="val 2742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MSSTNET</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7A2EACA9-4393-2C7C-9D8F-2FE3B36C2EDF}"/>
              </a:ext>
            </a:extLst>
          </p:cNvPr>
          <p:cNvSpPr/>
          <p:nvPr/>
        </p:nvSpPr>
        <p:spPr>
          <a:xfrm>
            <a:off x="6633633" y="2382043"/>
            <a:ext cx="806450" cy="287020"/>
          </a:xfrm>
          <a:prstGeom prst="roundRect">
            <a:avLst>
              <a:gd name="adj" fmla="val 2742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900" kern="100">
                <a:ln>
                  <a:noFill/>
                </a:ln>
                <a:solidFill>
                  <a:srgbClr val="000000"/>
                </a:solidFill>
                <a:effectLst/>
                <a:latin typeface="CMU Serif" panose="02000603000000000000" pitchFamily="2" charset="0"/>
                <a:ea typeface="Aptos" panose="020B0004020202020204" pitchFamily="34" charset="0"/>
                <a:cs typeface="CMU Serif" panose="02000603000000000000" pitchFamily="2" charset="0"/>
              </a:rPr>
              <a:t>MSSTNET</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sp>
        <p:nvSpPr>
          <p:cNvPr id="47" name="Text Box 24">
            <a:extLst>
              <a:ext uri="{FF2B5EF4-FFF2-40B4-BE49-F238E27FC236}">
                <a16:creationId xmlns:a16="http://schemas.microsoft.com/office/drawing/2014/main" id="{3B66947A-3509-6F49-11CF-5340EDF9B8E7}"/>
              </a:ext>
            </a:extLst>
          </p:cNvPr>
          <p:cNvSpPr txBox="1"/>
          <p:nvPr/>
        </p:nvSpPr>
        <p:spPr>
          <a:xfrm>
            <a:off x="390506" y="1093883"/>
            <a:ext cx="1081405"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kern="100">
                <a:effectLst/>
                <a:latin typeface="CMU Serif" panose="02000603000000000000" pitchFamily="2" charset="0"/>
                <a:ea typeface="Aptos" panose="020B0004020202020204" pitchFamily="34" charset="0"/>
                <a:cs typeface="CMU Serif" panose="02000603000000000000" pitchFamily="2" charset="0"/>
              </a:rPr>
              <a:t>RGB frames</a:t>
            </a:r>
            <a:endParaRPr lang="en-US" sz="1100" kern="100">
              <a:effectLst/>
              <a:latin typeface="CMU Serif" panose="02000603000000000000" pitchFamily="2" charset="0"/>
              <a:ea typeface="Aptos" panose="020B0004020202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4210F337-D4FD-2BB6-9791-D2EB9ECFBFB4}"/>
              </a:ext>
            </a:extLst>
          </p:cNvPr>
          <p:cNvCxnSpPr>
            <a:cxnSpLocks/>
            <a:stCxn id="6" idx="3"/>
          </p:cNvCxnSpPr>
          <p:nvPr/>
        </p:nvCxnSpPr>
        <p:spPr>
          <a:xfrm>
            <a:off x="3723647" y="1854056"/>
            <a:ext cx="204565" cy="461557"/>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B48535E-CB3C-705F-35F2-86294AEE8F3A}"/>
              </a:ext>
            </a:extLst>
          </p:cNvPr>
          <p:cNvPicPr>
            <a:picLocks noChangeAspect="1"/>
          </p:cNvPicPr>
          <p:nvPr/>
        </p:nvPicPr>
        <p:blipFill>
          <a:blip r:embed="rId7"/>
          <a:stretch>
            <a:fillRect/>
          </a:stretch>
        </p:blipFill>
        <p:spPr>
          <a:xfrm>
            <a:off x="3579174" y="1705587"/>
            <a:ext cx="188360" cy="121649"/>
          </a:xfrm>
          <a:prstGeom prst="rect">
            <a:avLst/>
          </a:prstGeom>
        </p:spPr>
      </p:pic>
      <p:cxnSp>
        <p:nvCxnSpPr>
          <p:cNvPr id="38" name="Straight Arrow Connector 37">
            <a:extLst>
              <a:ext uri="{FF2B5EF4-FFF2-40B4-BE49-F238E27FC236}">
                <a16:creationId xmlns:a16="http://schemas.microsoft.com/office/drawing/2014/main" id="{58C0CEE2-BA19-3797-E4A8-815FE1A1D41E}"/>
              </a:ext>
            </a:extLst>
          </p:cNvPr>
          <p:cNvCxnSpPr>
            <a:cxnSpLocks/>
            <a:stCxn id="6" idx="3"/>
            <a:endCxn id="31" idx="1"/>
          </p:cNvCxnSpPr>
          <p:nvPr/>
        </p:nvCxnSpPr>
        <p:spPr>
          <a:xfrm flipV="1">
            <a:off x="3723647" y="1383346"/>
            <a:ext cx="204058" cy="47071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19A7AF6-3352-147D-7443-9034C9400A51}"/>
              </a:ext>
            </a:extLst>
          </p:cNvPr>
          <p:cNvCxnSpPr>
            <a:cxnSpLocks/>
          </p:cNvCxnSpPr>
          <p:nvPr/>
        </p:nvCxnSpPr>
        <p:spPr>
          <a:xfrm>
            <a:off x="8698631" y="1409837"/>
            <a:ext cx="0" cy="1115716"/>
          </a:xfrm>
          <a:prstGeom prst="line">
            <a:avLst/>
          </a:prstGeom>
          <a:ln w="12700">
            <a:solidFill>
              <a:srgbClr val="0A0B0A"/>
            </a:solidFill>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A8DB055C-E370-DCE6-A660-CDD2DD4ED908}"/>
              </a:ext>
            </a:extLst>
          </p:cNvPr>
          <p:cNvSpPr/>
          <p:nvPr/>
        </p:nvSpPr>
        <p:spPr>
          <a:xfrm>
            <a:off x="8620451" y="1894181"/>
            <a:ext cx="142514" cy="142514"/>
          </a:xfrm>
          <a:prstGeom prst="ellipse">
            <a:avLst/>
          </a:prstGeom>
          <a:solidFill>
            <a:schemeClr val="bg1"/>
          </a:solidFill>
          <a:ln w="9525">
            <a:solidFill>
              <a:srgbClr val="0A0B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 Box 24">
            <a:extLst>
              <a:ext uri="{FF2B5EF4-FFF2-40B4-BE49-F238E27FC236}">
                <a16:creationId xmlns:a16="http://schemas.microsoft.com/office/drawing/2014/main" id="{2948BF65-D84A-FF36-8EEA-C09CC2CC4719}"/>
              </a:ext>
            </a:extLst>
          </p:cNvPr>
          <p:cNvSpPr txBox="1"/>
          <p:nvPr/>
        </p:nvSpPr>
        <p:spPr>
          <a:xfrm>
            <a:off x="8540538" y="1827236"/>
            <a:ext cx="282920"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b="1" kern="100">
                <a:effectLst/>
                <a:latin typeface="CMU Serif" panose="02000603000000000000" pitchFamily="2" charset="0"/>
                <a:ea typeface="Aptos" panose="020B0004020202020204" pitchFamily="34" charset="0"/>
                <a:cs typeface="CMU Serif" panose="02000603000000000000" pitchFamily="2" charset="0"/>
              </a:rPr>
              <a:t>+</a:t>
            </a:r>
            <a:endParaRPr lang="en-US" sz="1100" b="1" kern="100">
              <a:effectLst/>
              <a:latin typeface="CMU Serif" panose="02000603000000000000" pitchFamily="2" charset="0"/>
              <a:ea typeface="Aptos" panose="020B00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4">
                <a:extLst>
                  <a:ext uri="{FF2B5EF4-FFF2-40B4-BE49-F238E27FC236}">
                    <a16:creationId xmlns:a16="http://schemas.microsoft.com/office/drawing/2014/main" id="{C5F122A1-28A5-B854-31ED-D7EFB6B2AAD3}"/>
                  </a:ext>
                </a:extLst>
              </p:cNvPr>
              <p:cNvSpPr>
                <a:spLocks noChangeArrowheads="1"/>
              </p:cNvSpPr>
              <p:nvPr/>
            </p:nvSpPr>
            <p:spPr bwMode="auto">
              <a:xfrm>
                <a:off x="602263" y="2932947"/>
                <a:ext cx="8221195" cy="1524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50000"/>
                  </a:lnSpc>
                  <a:spcBef>
                    <a:spcPct val="0"/>
                  </a:spcBef>
                  <a:spcAft>
                    <a:spcPct val="0"/>
                  </a:spcAft>
                  <a:buClrTx/>
                  <a:buSzTx/>
                  <a:tabLst/>
                </a:pPr>
                <a:r>
                  <a:rPr kumimoji="0" lang="en-US" altLang="en-US" sz="1300" i="0" u="none" strike="noStrike" normalizeH="0" baseline="0">
                    <a:solidFill>
                      <a:schemeClr val="tx1"/>
                    </a:solidFill>
                    <a:latin typeface="Montserrat" panose="00000500000000000000" pitchFamily="2" charset="0"/>
                  </a:rPr>
                  <a:t>Assume:</a:t>
                </a:r>
                <a:r>
                  <a:rPr kumimoji="0" lang="en-US" altLang="en-US" sz="1300" i="0" u="none" strike="noStrike" normalizeH="0">
                    <a:solidFill>
                      <a:schemeClr val="tx1"/>
                    </a:solidFill>
                    <a:latin typeface="Montserrat" panose="00000500000000000000" pitchFamily="2" charset="0"/>
                  </a:rPr>
                  <a:t> </a:t>
                </a:r>
                <a14:m>
                  <m:oMath xmlns:m="http://schemas.openxmlformats.org/officeDocument/2006/math">
                    <m:acc>
                      <m:accPr>
                        <m:chr m:val="⃗"/>
                        <m:ctrlPr>
                          <a:rPr kumimoji="0" lang="en-US" altLang="en-US" sz="1300" b="0" i="1" u="none" strike="noStrike" normalizeH="0" smtClean="0">
                            <a:solidFill>
                              <a:schemeClr val="tx1"/>
                            </a:solidFill>
                            <a:latin typeface="Cambria Math" panose="02040503050406030204" pitchFamily="18" charset="0"/>
                          </a:rPr>
                        </m:ctrlPr>
                      </m:accPr>
                      <m:e>
                        <m:sSub>
                          <m:sSubPr>
                            <m:ctrlPr>
                              <a:rPr kumimoji="0" lang="en-US" altLang="en-US" sz="1300" b="0" i="1" u="none" strike="noStrike" normalizeH="0" smtClean="0">
                                <a:solidFill>
                                  <a:schemeClr val="tx1"/>
                                </a:solidFill>
                                <a:latin typeface="Cambria Math" panose="02040503050406030204" pitchFamily="18" charset="0"/>
                              </a:rPr>
                            </m:ctrlPr>
                          </m:sSubPr>
                          <m:e>
                            <m:r>
                              <m:rPr>
                                <m:sty m:val="p"/>
                              </m:rPr>
                              <a:rPr kumimoji="0" lang="en-US" altLang="en-US" sz="1300" b="0" i="0" u="none" strike="noStrike" normalizeH="0" smtClean="0">
                                <a:solidFill>
                                  <a:schemeClr val="tx1"/>
                                </a:solidFill>
                                <a:latin typeface="Cambria Math" panose="02040503050406030204" pitchFamily="18" charset="0"/>
                              </a:rPr>
                              <m:t>r</m:t>
                            </m:r>
                          </m:e>
                          <m:sub>
                            <m:r>
                              <m:rPr>
                                <m:sty m:val="p"/>
                              </m:rPr>
                              <a:rPr kumimoji="0" lang="en-US" altLang="en-US" sz="1300" b="0" i="0" u="none" strike="noStrike" normalizeH="0" smtClean="0">
                                <a:solidFill>
                                  <a:schemeClr val="tx1"/>
                                </a:solidFill>
                                <a:latin typeface="Cambria Math" panose="02040503050406030204" pitchFamily="18" charset="0"/>
                              </a:rPr>
                              <m:t>i</m:t>
                            </m:r>
                          </m:sub>
                        </m:sSub>
                        <m:r>
                          <a:rPr kumimoji="0" lang="en-US" altLang="en-US" sz="1300" b="0" i="0" u="none" strike="noStrike" normalizeH="0" smtClean="0">
                            <a:solidFill>
                              <a:schemeClr val="tx1"/>
                            </a:solidFill>
                            <a:latin typeface="Cambria Math" panose="02040503050406030204" pitchFamily="18" charset="0"/>
                          </a:rPr>
                          <m:t>(</m:t>
                        </m:r>
                        <m:r>
                          <m:rPr>
                            <m:sty m:val="p"/>
                          </m:rPr>
                          <a:rPr kumimoji="0" lang="en-US" altLang="en-US" sz="1300" b="0" i="0" u="none" strike="noStrike" normalizeH="0" smtClean="0">
                            <a:solidFill>
                              <a:schemeClr val="tx1"/>
                            </a:solidFill>
                            <a:latin typeface="Cambria Math" panose="02040503050406030204" pitchFamily="18" charset="0"/>
                          </a:rPr>
                          <m:t>t</m:t>
                        </m:r>
                        <m:r>
                          <a:rPr kumimoji="0" lang="en-US" altLang="en-US" sz="1300" b="0" i="0" u="none" strike="noStrike" normalizeH="0" smtClean="0">
                            <a:solidFill>
                              <a:schemeClr val="tx1"/>
                            </a:solidFill>
                            <a:latin typeface="Cambria Math" panose="02040503050406030204" pitchFamily="18" charset="0"/>
                          </a:rPr>
                          <m:t>)</m:t>
                        </m:r>
                      </m:e>
                    </m:acc>
                    <m:r>
                      <a:rPr kumimoji="0" lang="en-US" altLang="en-US" sz="1300" b="0" i="1" u="none" strike="noStrike" normalizeH="0" smtClean="0">
                        <a:solidFill>
                          <a:schemeClr val="tx1"/>
                        </a:solidFill>
                        <a:latin typeface="Cambria Math" panose="02040503050406030204" pitchFamily="18" charset="0"/>
                      </a:rPr>
                      <m:t>(</m:t>
                    </m:r>
                    <m:sSub>
                      <m:sSubPr>
                        <m:ctrlPr>
                          <a:rPr kumimoji="0" lang="en-US" altLang="en-US" sz="1300" b="0" i="1" u="none" strike="noStrike" normalizeH="0" smtClean="0">
                            <a:solidFill>
                              <a:schemeClr val="tx1"/>
                            </a:solidFill>
                            <a:latin typeface="Cambria Math" panose="02040503050406030204" pitchFamily="18" charset="0"/>
                          </a:rPr>
                        </m:ctrlPr>
                      </m:sSubPr>
                      <m:e>
                        <m:r>
                          <a:rPr kumimoji="0" lang="en-US" altLang="en-US" sz="1300" b="0" i="1" u="none" strike="noStrike" normalizeH="0" smtClean="0">
                            <a:solidFill>
                              <a:schemeClr val="tx1"/>
                            </a:solidFill>
                            <a:latin typeface="Cambria Math" panose="02040503050406030204" pitchFamily="18" charset="0"/>
                          </a:rPr>
                          <m:t>𝑥</m:t>
                        </m:r>
                      </m:e>
                      <m:sub>
                        <m:r>
                          <a:rPr kumimoji="0" lang="en-US" altLang="en-US" sz="1300" b="0" i="1" u="none" strike="noStrike" normalizeH="0" smtClean="0">
                            <a:solidFill>
                              <a:schemeClr val="tx1"/>
                            </a:solidFill>
                            <a:latin typeface="Cambria Math" panose="02040503050406030204" pitchFamily="18" charset="0"/>
                          </a:rPr>
                          <m:t>𝑖</m:t>
                        </m:r>
                      </m:sub>
                    </m:sSub>
                    <m:r>
                      <a:rPr kumimoji="0" lang="en-US" altLang="en-US" sz="1300" b="0" i="1" u="none" strike="noStrike" normalizeH="0" smtClean="0">
                        <a:solidFill>
                          <a:schemeClr val="tx1"/>
                        </a:solidFill>
                        <a:latin typeface="Cambria Math" panose="02040503050406030204" pitchFamily="18" charset="0"/>
                      </a:rPr>
                      <m:t>,</m:t>
                    </m:r>
                    <m:sSub>
                      <m:sSubPr>
                        <m:ctrlPr>
                          <a:rPr kumimoji="0" lang="en-US" altLang="en-US" sz="1300" b="0" i="1" u="none" strike="noStrike" normalizeH="0" smtClean="0">
                            <a:solidFill>
                              <a:schemeClr val="tx1"/>
                            </a:solidFill>
                            <a:latin typeface="Cambria Math" panose="02040503050406030204" pitchFamily="18" charset="0"/>
                          </a:rPr>
                        </m:ctrlPr>
                      </m:sSubPr>
                      <m:e>
                        <m:r>
                          <a:rPr kumimoji="0" lang="en-US" altLang="en-US" sz="1300" b="0" i="1" u="none" strike="noStrike" normalizeH="0" smtClean="0">
                            <a:solidFill>
                              <a:schemeClr val="tx1"/>
                            </a:solidFill>
                            <a:latin typeface="Cambria Math" panose="02040503050406030204" pitchFamily="18" charset="0"/>
                          </a:rPr>
                          <m:t>𝑦</m:t>
                        </m:r>
                      </m:e>
                      <m:sub>
                        <m:r>
                          <a:rPr kumimoji="0" lang="en-US" altLang="en-US" sz="1300" b="0" i="1" u="none" strike="noStrike" normalizeH="0" smtClean="0">
                            <a:solidFill>
                              <a:schemeClr val="tx1"/>
                            </a:solidFill>
                            <a:latin typeface="Cambria Math" panose="02040503050406030204" pitchFamily="18" charset="0"/>
                          </a:rPr>
                          <m:t>𝑖</m:t>
                        </m:r>
                      </m:sub>
                    </m:sSub>
                    <m:r>
                      <a:rPr kumimoji="0" lang="en-US" altLang="en-US" sz="1300" b="0" i="1" u="none" strike="noStrike" normalizeH="0" smtClean="0">
                        <a:solidFill>
                          <a:schemeClr val="tx1"/>
                        </a:solidFill>
                        <a:latin typeface="Cambria Math" panose="02040503050406030204" pitchFamily="18" charset="0"/>
                      </a:rPr>
                      <m:t>, </m:t>
                    </m:r>
                    <m:sSub>
                      <m:sSubPr>
                        <m:ctrlPr>
                          <a:rPr kumimoji="0" lang="en-US" altLang="en-US" sz="1300" b="0" i="1" u="none" strike="noStrike" normalizeH="0" smtClean="0">
                            <a:solidFill>
                              <a:schemeClr val="tx1"/>
                            </a:solidFill>
                            <a:latin typeface="Cambria Math" panose="02040503050406030204" pitchFamily="18" charset="0"/>
                          </a:rPr>
                        </m:ctrlPr>
                      </m:sSubPr>
                      <m:e>
                        <m:r>
                          <a:rPr kumimoji="0" lang="en-US" altLang="en-US" sz="1300" b="0" i="1" u="none" strike="noStrike" normalizeH="0" smtClean="0">
                            <a:solidFill>
                              <a:schemeClr val="tx1"/>
                            </a:solidFill>
                            <a:latin typeface="Cambria Math" panose="02040503050406030204" pitchFamily="18" charset="0"/>
                          </a:rPr>
                          <m:t>𝑗</m:t>
                        </m:r>
                      </m:e>
                      <m:sub>
                        <m:r>
                          <a:rPr kumimoji="0" lang="en-US" altLang="en-US" sz="1300" b="0" i="1" u="none" strike="noStrike" normalizeH="0" smtClean="0">
                            <a:solidFill>
                              <a:schemeClr val="tx1"/>
                            </a:solidFill>
                            <a:latin typeface="Cambria Math" panose="02040503050406030204" pitchFamily="18" charset="0"/>
                          </a:rPr>
                          <m:t>𝑖</m:t>
                        </m:r>
                      </m:sub>
                    </m:sSub>
                    <m:r>
                      <a:rPr kumimoji="0" lang="en-US" altLang="en-US" sz="1300" b="0" i="1" u="none" strike="noStrike" normalizeH="0" smtClean="0">
                        <a:solidFill>
                          <a:schemeClr val="tx1"/>
                        </a:solidFill>
                        <a:latin typeface="Cambria Math" panose="02040503050406030204" pitchFamily="18" charset="0"/>
                      </a:rPr>
                      <m:t>)</m:t>
                    </m:r>
                  </m:oMath>
                </a14:m>
                <a:r>
                  <a:rPr kumimoji="0" lang="en-US" altLang="en-US" sz="1300" i="0" u="none" strike="noStrike" normalizeH="0" baseline="0">
                    <a:solidFill>
                      <a:schemeClr val="tx1"/>
                    </a:solidFill>
                    <a:latin typeface="Montserrat" panose="00000500000000000000" pitchFamily="2" charset="0"/>
                  </a:rPr>
                  <a:t> and </a:t>
                </a:r>
                <a14:m>
                  <m:oMath xmlns:m="http://schemas.openxmlformats.org/officeDocument/2006/math">
                    <m:acc>
                      <m:accPr>
                        <m:chr m:val="⃗"/>
                        <m:ctrlPr>
                          <a:rPr kumimoji="0" lang="en-US" altLang="en-US" sz="1300" b="0" i="1" u="none" strike="noStrike" normalizeH="0" baseline="0" smtClean="0">
                            <a:solidFill>
                              <a:schemeClr val="tx1"/>
                            </a:solidFill>
                            <a:latin typeface="Cambria Math" panose="02040503050406030204" pitchFamily="18" charset="0"/>
                          </a:rPr>
                        </m:ctrlPr>
                      </m:accPr>
                      <m:e>
                        <m:sSub>
                          <m:sSubPr>
                            <m:ctrlPr>
                              <a:rPr kumimoji="0" lang="en-US" altLang="en-US" sz="1300" b="0" i="1" u="none" strike="noStrike" normalizeH="0" baseline="0" smtClean="0">
                                <a:solidFill>
                                  <a:schemeClr val="tx1"/>
                                </a:solidFill>
                                <a:latin typeface="Cambria Math" panose="02040503050406030204" pitchFamily="18" charset="0"/>
                              </a:rPr>
                            </m:ctrlPr>
                          </m:sSubPr>
                          <m:e>
                            <m:r>
                              <m:rPr>
                                <m:sty m:val="p"/>
                              </m:rPr>
                              <a:rPr kumimoji="0" lang="en-US" altLang="en-US" sz="1300" b="0" i="0" u="none" strike="noStrike" normalizeH="0" baseline="0" smtClean="0">
                                <a:solidFill>
                                  <a:schemeClr val="tx1"/>
                                </a:solidFill>
                                <a:latin typeface="Cambria Math" panose="02040503050406030204" pitchFamily="18" charset="0"/>
                              </a:rPr>
                              <m:t>r</m:t>
                            </m:r>
                          </m:e>
                          <m:sub>
                            <m:r>
                              <m:rPr>
                                <m:sty m:val="p"/>
                              </m:rPr>
                              <a:rPr kumimoji="0" lang="en-US" altLang="en-US" sz="1300" b="0" i="0" u="none" strike="noStrike" normalizeH="0" baseline="0" smtClean="0">
                                <a:solidFill>
                                  <a:schemeClr val="tx1"/>
                                </a:solidFill>
                                <a:latin typeface="Cambria Math" panose="02040503050406030204" pitchFamily="18" charset="0"/>
                              </a:rPr>
                              <m:t>j</m:t>
                            </m:r>
                          </m:sub>
                        </m:sSub>
                      </m:e>
                    </m:acc>
                    <m:r>
                      <a:rPr kumimoji="0" lang="en-US" altLang="en-US" sz="1300" b="0" i="0" u="none" strike="noStrike" normalizeH="0" baseline="0" dirty="0" smtClean="0">
                        <a:solidFill>
                          <a:schemeClr val="tx1"/>
                        </a:solidFill>
                        <a:latin typeface="Cambria Math" panose="02040503050406030204" pitchFamily="18" charset="0"/>
                      </a:rPr>
                      <m:t>(</m:t>
                    </m:r>
                    <m:r>
                      <a:rPr kumimoji="0" lang="en-US" altLang="en-US" sz="1300" b="0" i="1" u="none" strike="noStrike" normalizeH="0" baseline="0" dirty="0" smtClean="0">
                        <a:solidFill>
                          <a:schemeClr val="tx1"/>
                        </a:solidFill>
                        <a:latin typeface="Cambria Math" panose="02040503050406030204" pitchFamily="18" charset="0"/>
                      </a:rPr>
                      <m:t>𝑡</m:t>
                    </m:r>
                    <m:r>
                      <a:rPr kumimoji="0" lang="en-US" altLang="en-US" sz="1300" b="0" i="1" u="none" strike="noStrike" normalizeH="0" baseline="0" dirty="0" smtClean="0">
                        <a:solidFill>
                          <a:schemeClr val="tx1"/>
                        </a:solidFill>
                        <a:latin typeface="Cambria Math" panose="02040503050406030204" pitchFamily="18" charset="0"/>
                      </a:rPr>
                      <m:t>)(</m:t>
                    </m:r>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𝑥</m:t>
                        </m:r>
                      </m:e>
                      <m:sub>
                        <m:r>
                          <a:rPr kumimoji="0" lang="en-US" altLang="en-US" sz="1300" b="0" i="1" u="none" strike="noStrike" normalizeH="0" baseline="0" smtClean="0">
                            <a:solidFill>
                              <a:schemeClr val="tx1"/>
                            </a:solidFill>
                            <a:latin typeface="Cambria Math" panose="02040503050406030204" pitchFamily="18" charset="0"/>
                          </a:rPr>
                          <m:t>𝑗</m:t>
                        </m:r>
                      </m:sub>
                    </m:sSub>
                    <m:r>
                      <a:rPr kumimoji="0" lang="en-US" altLang="en-US" sz="1300" b="0" i="1" u="none" strike="noStrike" normalizeH="0" baseline="0" smtClean="0">
                        <a:solidFill>
                          <a:schemeClr val="tx1"/>
                        </a:solidFill>
                        <a:latin typeface="Cambria Math" panose="02040503050406030204" pitchFamily="18" charset="0"/>
                      </a:rPr>
                      <m:t>, </m:t>
                    </m:r>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𝑦</m:t>
                        </m:r>
                      </m:e>
                      <m:sub>
                        <m:r>
                          <a:rPr kumimoji="0" lang="en-US" altLang="en-US" sz="1300" b="0" i="1" u="none" strike="noStrike" normalizeH="0" baseline="0" smtClean="0">
                            <a:solidFill>
                              <a:schemeClr val="tx1"/>
                            </a:solidFill>
                            <a:latin typeface="Cambria Math" panose="02040503050406030204" pitchFamily="18" charset="0"/>
                          </a:rPr>
                          <m:t>𝑗</m:t>
                        </m:r>
                      </m:sub>
                    </m:sSub>
                    <m:r>
                      <a:rPr kumimoji="0" lang="en-US" altLang="en-US" sz="1300" b="0" i="1" u="none" strike="noStrike" normalizeH="0" baseline="0" smtClean="0">
                        <a:solidFill>
                          <a:schemeClr val="tx1"/>
                        </a:solidFill>
                        <a:latin typeface="Cambria Math" panose="02040503050406030204" pitchFamily="18" charset="0"/>
                      </a:rPr>
                      <m:t>,</m:t>
                    </m:r>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𝑧</m:t>
                        </m:r>
                      </m:e>
                      <m:sub>
                        <m:r>
                          <a:rPr kumimoji="0" lang="en-US" altLang="en-US" sz="1300" b="0" i="1" u="none" strike="noStrike" normalizeH="0" baseline="0" smtClean="0">
                            <a:solidFill>
                              <a:schemeClr val="tx1"/>
                            </a:solidFill>
                            <a:latin typeface="Cambria Math" panose="02040503050406030204" pitchFamily="18" charset="0"/>
                          </a:rPr>
                          <m:t>𝑗</m:t>
                        </m:r>
                      </m:sub>
                    </m:sSub>
                    <m:r>
                      <a:rPr kumimoji="0" lang="en-US" altLang="en-US" sz="1300" b="0" i="1" u="none" strike="noStrike" normalizeH="0" baseline="0" smtClean="0">
                        <a:solidFill>
                          <a:schemeClr val="tx1"/>
                        </a:solidFill>
                        <a:latin typeface="Cambria Math" panose="02040503050406030204" pitchFamily="18" charset="0"/>
                      </a:rPr>
                      <m:t>)</m:t>
                    </m:r>
                  </m:oMath>
                </a14:m>
                <a:r>
                  <a:rPr kumimoji="0" lang="en-US" altLang="en-US" sz="1300" i="0" u="none" strike="noStrike" normalizeH="0" baseline="0">
                    <a:solidFill>
                      <a:schemeClr val="tx1"/>
                    </a:solidFill>
                    <a:latin typeface="Montserrat" panose="00000500000000000000" pitchFamily="2" charset="0"/>
                  </a:rPr>
                  <a:t> are the coordinates</a:t>
                </a:r>
                <a:r>
                  <a:rPr kumimoji="0" lang="en-US" altLang="en-US" sz="1300" i="0" u="none" strike="noStrike" normalizeH="0">
                    <a:solidFill>
                      <a:schemeClr val="tx1"/>
                    </a:solidFill>
                    <a:latin typeface="Montserrat" panose="00000500000000000000" pitchFamily="2" charset="0"/>
                  </a:rPr>
                  <a:t> of 2 adjacent </a:t>
                </a:r>
                <a:r>
                  <a:rPr kumimoji="0" lang="en-US" altLang="en-US" sz="1300" i="0" u="none" strike="noStrike" normalizeH="0" err="1">
                    <a:solidFill>
                      <a:schemeClr val="tx1"/>
                    </a:solidFill>
                    <a:latin typeface="Montserrat" panose="00000500000000000000" pitchFamily="2" charset="0"/>
                  </a:rPr>
                  <a:t>keypoints</a:t>
                </a:r>
                <a:r>
                  <a:rPr kumimoji="0" lang="en-US" altLang="en-US" sz="1300" i="0" u="none" strike="noStrike" normalizeH="0">
                    <a:solidFill>
                      <a:schemeClr val="tx1"/>
                    </a:solidFill>
                    <a:latin typeface="Montserrat" panose="00000500000000000000" pitchFamily="2" charset="0"/>
                  </a:rPr>
                  <a:t> at frame </a:t>
                </a:r>
                <a14:m>
                  <m:oMath xmlns:m="http://schemas.openxmlformats.org/officeDocument/2006/math">
                    <m:r>
                      <a:rPr kumimoji="0" lang="en-US" altLang="en-US" sz="1300" b="0" i="1" u="none" strike="noStrike" normalizeH="0" smtClean="0">
                        <a:solidFill>
                          <a:schemeClr val="tx1"/>
                        </a:solidFill>
                        <a:latin typeface="Cambria Math" panose="02040503050406030204" pitchFamily="18" charset="0"/>
                      </a:rPr>
                      <m:t>𝑡</m:t>
                    </m:r>
                  </m:oMath>
                </a14:m>
                <a:endParaRPr kumimoji="0" lang="en-US" altLang="en-US" sz="1300" i="0" u="none" strike="noStrike" normalizeH="0" baseline="0">
                  <a:solidFill>
                    <a:schemeClr val="tx1"/>
                  </a:solidFill>
                  <a:latin typeface="Montserrat" panose="00000500000000000000" pitchFamily="2" charset="0"/>
                </a:endParaRP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a:solidFill>
                      <a:schemeClr val="tx1"/>
                    </a:solidFill>
                    <a:latin typeface="Montserrat" panose="00000500000000000000" pitchFamily="2" charset="0"/>
                  </a:rPr>
                  <a:t>Joint-motion stream: </a:t>
                </a:r>
                <a14:m>
                  <m:oMath xmlns:m="http://schemas.openxmlformats.org/officeDocument/2006/math">
                    <m:acc>
                      <m:accPr>
                        <m:chr m:val="⃗"/>
                        <m:ctrlPr>
                          <a:rPr lang="en-US" altLang="en-US" sz="1300" b="0" i="1" smtClean="0">
                            <a:solidFill>
                              <a:schemeClr val="tx1"/>
                            </a:solidFill>
                            <a:latin typeface="Cambria Math" panose="02040503050406030204" pitchFamily="18" charset="0"/>
                          </a:rPr>
                        </m:ctrlPr>
                      </m:accPr>
                      <m:e>
                        <m:sSub>
                          <m:sSubPr>
                            <m:ctrlPr>
                              <a:rPr lang="en-US" altLang="en-US" sz="1300" b="0" i="1" smtClean="0">
                                <a:solidFill>
                                  <a:schemeClr val="tx1"/>
                                </a:solidFill>
                                <a:latin typeface="Cambria Math" panose="02040503050406030204" pitchFamily="18" charset="0"/>
                              </a:rPr>
                            </m:ctrlPr>
                          </m:sSubPr>
                          <m:e>
                            <m:r>
                              <a:rPr lang="en-US" altLang="en-US" sz="1300" b="0" i="1" smtClean="0">
                                <a:solidFill>
                                  <a:schemeClr val="tx1"/>
                                </a:solidFill>
                                <a:latin typeface="Cambria Math" panose="02040503050406030204" pitchFamily="18" charset="0"/>
                              </a:rPr>
                              <m:t>𝑟</m:t>
                            </m:r>
                          </m:e>
                          <m:sub>
                            <m:r>
                              <a:rPr lang="en-US" altLang="en-US" sz="1300" b="0" i="1" smtClean="0">
                                <a:solidFill>
                                  <a:schemeClr val="tx1"/>
                                </a:solidFill>
                                <a:latin typeface="Cambria Math" panose="02040503050406030204" pitchFamily="18" charset="0"/>
                              </a:rPr>
                              <m:t>𝑖</m:t>
                            </m:r>
                          </m:sub>
                        </m:sSub>
                        <m:r>
                          <a:rPr lang="en-US" altLang="en-US" sz="1300" b="0" i="0" smtClean="0">
                            <a:solidFill>
                              <a:schemeClr val="tx1"/>
                            </a:solidFill>
                            <a:latin typeface="Cambria Math" panose="02040503050406030204" pitchFamily="18" charset="0"/>
                          </a:rPr>
                          <m:t>(</m:t>
                        </m:r>
                        <m:r>
                          <m:rPr>
                            <m:sty m:val="p"/>
                          </m:rPr>
                          <a:rPr lang="en-US" altLang="en-US" sz="1300" b="0" i="0" smtClean="0">
                            <a:solidFill>
                              <a:schemeClr val="tx1"/>
                            </a:solidFill>
                            <a:latin typeface="Cambria Math" panose="02040503050406030204" pitchFamily="18" charset="0"/>
                          </a:rPr>
                          <m:t>t</m:t>
                        </m:r>
                        <m:r>
                          <a:rPr lang="en-US" altLang="en-US" sz="1300" b="0" i="0" smtClean="0">
                            <a:solidFill>
                              <a:schemeClr val="tx1"/>
                            </a:solidFill>
                            <a:latin typeface="Cambria Math" panose="02040503050406030204" pitchFamily="18" charset="0"/>
                          </a:rPr>
                          <m:t>+</m:t>
                        </m:r>
                        <m:r>
                          <a:rPr lang="en-US" altLang="en-US" sz="1300" b="0" i="1" smtClean="0">
                            <a:solidFill>
                              <a:schemeClr val="tx1"/>
                            </a:solidFill>
                            <a:latin typeface="Cambria Math" panose="02040503050406030204" pitchFamily="18" charset="0"/>
                          </a:rPr>
                          <m:t>∆</m:t>
                        </m:r>
                        <m:r>
                          <a:rPr lang="en-US" altLang="en-US" sz="1300" b="0" i="1" smtClean="0">
                            <a:solidFill>
                              <a:schemeClr val="tx1"/>
                            </a:solidFill>
                            <a:latin typeface="Cambria Math" panose="02040503050406030204" pitchFamily="18" charset="0"/>
                          </a:rPr>
                          <m:t>𝑡</m:t>
                        </m:r>
                        <m:r>
                          <a:rPr lang="en-US" altLang="en-US" sz="1300" b="0" i="0" smtClean="0">
                            <a:solidFill>
                              <a:schemeClr val="tx1"/>
                            </a:solidFill>
                            <a:latin typeface="Cambria Math" panose="02040503050406030204" pitchFamily="18" charset="0"/>
                          </a:rPr>
                          <m:t>)</m:t>
                        </m:r>
                      </m:e>
                    </m:acc>
                    <m:r>
                      <a:rPr kumimoji="0" lang="en-US" altLang="en-US" sz="1300" b="0" i="0" u="none" strike="noStrike" normalizeH="0" baseline="0" dirty="0" smtClean="0">
                        <a:solidFill>
                          <a:schemeClr val="tx1"/>
                        </a:solidFill>
                        <a:latin typeface="Cambria Math" panose="02040503050406030204" pitchFamily="18" charset="0"/>
                      </a:rPr>
                      <m:t>−</m:t>
                    </m:r>
                    <m:acc>
                      <m:accPr>
                        <m:chr m:val="⃗"/>
                        <m:ctrlPr>
                          <a:rPr kumimoji="0" lang="en-US" altLang="en-US" sz="1300" b="0" i="1" u="none" strike="noStrike" normalizeH="0" baseline="0" dirty="0" smtClean="0">
                            <a:solidFill>
                              <a:schemeClr val="tx1"/>
                            </a:solidFill>
                            <a:latin typeface="Cambria Math" panose="02040503050406030204" pitchFamily="18" charset="0"/>
                          </a:rPr>
                        </m:ctrlPr>
                      </m:accPr>
                      <m:e>
                        <m:sSub>
                          <m:sSubPr>
                            <m:ctrlPr>
                              <a:rPr kumimoji="0" lang="en-US" altLang="en-US" sz="1300" b="0" i="1" u="none" strike="noStrike" normalizeH="0" baseline="0" dirty="0" smtClean="0">
                                <a:solidFill>
                                  <a:schemeClr val="tx1"/>
                                </a:solidFill>
                                <a:latin typeface="Cambria Math" panose="02040503050406030204" pitchFamily="18" charset="0"/>
                              </a:rPr>
                            </m:ctrlPr>
                          </m:sSubPr>
                          <m:e>
                            <m:r>
                              <a:rPr kumimoji="0" lang="en-US" altLang="en-US" sz="1300" b="0" i="1" u="none" strike="noStrike" normalizeH="0" baseline="0" dirty="0" smtClean="0">
                                <a:solidFill>
                                  <a:schemeClr val="tx1"/>
                                </a:solidFill>
                                <a:latin typeface="Cambria Math" panose="02040503050406030204" pitchFamily="18" charset="0"/>
                              </a:rPr>
                              <m:t>𝑟</m:t>
                            </m:r>
                          </m:e>
                          <m:sub>
                            <m:r>
                              <a:rPr kumimoji="0" lang="en-US" altLang="en-US" sz="1300" b="0" i="1" u="none" strike="noStrike" normalizeH="0" baseline="0" dirty="0" smtClean="0">
                                <a:solidFill>
                                  <a:schemeClr val="tx1"/>
                                </a:solidFill>
                                <a:latin typeface="Cambria Math" panose="02040503050406030204" pitchFamily="18" charset="0"/>
                              </a:rPr>
                              <m:t>𝑖</m:t>
                            </m:r>
                          </m:sub>
                        </m:sSub>
                        <m:d>
                          <m:dPr>
                            <m:ctrlPr>
                              <a:rPr kumimoji="0" lang="en-US" altLang="en-US" sz="1300" b="0" i="1" u="none" strike="noStrike" normalizeH="0" baseline="0" dirty="0" smtClean="0">
                                <a:solidFill>
                                  <a:schemeClr val="tx1"/>
                                </a:solidFill>
                                <a:latin typeface="Cambria Math" panose="02040503050406030204" pitchFamily="18" charset="0"/>
                              </a:rPr>
                            </m:ctrlPr>
                          </m:dPr>
                          <m:e>
                            <m:r>
                              <a:rPr kumimoji="0" lang="en-US" altLang="en-US" sz="1300" b="0" i="1" u="none" strike="noStrike" normalizeH="0" baseline="0" dirty="0" smtClean="0">
                                <a:solidFill>
                                  <a:schemeClr val="tx1"/>
                                </a:solidFill>
                                <a:latin typeface="Cambria Math" panose="02040503050406030204" pitchFamily="18" charset="0"/>
                              </a:rPr>
                              <m:t>𝑡</m:t>
                            </m:r>
                          </m:e>
                        </m:d>
                      </m:e>
                    </m:acc>
                  </m:oMath>
                </a14:m>
                <a:endParaRPr kumimoji="0" lang="en-US" altLang="en-US" sz="1300" i="0" u="none" strike="noStrike" normalizeH="0" baseline="0">
                  <a:solidFill>
                    <a:schemeClr val="tx1"/>
                  </a:solidFill>
                  <a:latin typeface="Montserrat" panose="00000500000000000000" pitchFamily="2" charset="0"/>
                </a:endParaRP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i="0" u="none" strike="noStrike" normalizeH="0" baseline="0">
                    <a:solidFill>
                      <a:schemeClr val="tx1"/>
                    </a:solidFill>
                    <a:latin typeface="Montserrat" panose="00000500000000000000" pitchFamily="2" charset="0"/>
                  </a:rPr>
                  <a:t>Bone stream: </a:t>
                </a:r>
                <a14:m>
                  <m:oMath xmlns:m="http://schemas.openxmlformats.org/officeDocument/2006/math">
                    <m:acc>
                      <m:accPr>
                        <m:chr m:val="⃗"/>
                        <m:ctrlPr>
                          <a:rPr kumimoji="0" lang="en-US" altLang="en-US" sz="1300" b="0" i="1" u="none" strike="noStrike" normalizeH="0" baseline="0" smtClean="0">
                            <a:solidFill>
                              <a:schemeClr val="tx1"/>
                            </a:solidFill>
                            <a:latin typeface="Cambria Math" panose="02040503050406030204" pitchFamily="18" charset="0"/>
                          </a:rPr>
                        </m:ctrlPr>
                      </m:accPr>
                      <m:e>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𝑟</m:t>
                            </m:r>
                          </m:e>
                          <m:sub>
                            <m:r>
                              <a:rPr kumimoji="0" lang="en-US" altLang="en-US" sz="1300" b="0" i="1" u="none" strike="noStrike" normalizeH="0" baseline="0" smtClean="0">
                                <a:solidFill>
                                  <a:schemeClr val="tx1"/>
                                </a:solidFill>
                                <a:latin typeface="Cambria Math" panose="02040503050406030204" pitchFamily="18" charset="0"/>
                              </a:rPr>
                              <m:t>𝑖𝑗</m:t>
                            </m:r>
                          </m:sub>
                        </m:sSub>
                        <m:r>
                          <a:rPr kumimoji="0" lang="en-US" altLang="en-US" sz="1300" b="0" i="1" u="none" strike="noStrike" normalizeH="0" baseline="0" smtClean="0">
                            <a:solidFill>
                              <a:schemeClr val="tx1"/>
                            </a:solidFill>
                            <a:latin typeface="Cambria Math" panose="02040503050406030204" pitchFamily="18" charset="0"/>
                          </a:rPr>
                          <m:t>(</m:t>
                        </m:r>
                        <m:r>
                          <a:rPr kumimoji="0" lang="en-US" altLang="en-US" sz="1300" b="0" i="1" u="none" strike="noStrike" normalizeH="0" baseline="0" smtClean="0">
                            <a:solidFill>
                              <a:schemeClr val="tx1"/>
                            </a:solidFill>
                            <a:latin typeface="Cambria Math" panose="02040503050406030204" pitchFamily="18" charset="0"/>
                          </a:rPr>
                          <m:t>𝑡</m:t>
                        </m:r>
                        <m:r>
                          <a:rPr kumimoji="0" lang="en-US" altLang="en-US" sz="1300" b="0" i="1" u="none" strike="noStrike" normalizeH="0" baseline="0" smtClean="0">
                            <a:solidFill>
                              <a:schemeClr val="tx1"/>
                            </a:solidFill>
                            <a:latin typeface="Cambria Math" panose="02040503050406030204" pitchFamily="18" charset="0"/>
                          </a:rPr>
                          <m:t>)</m:t>
                        </m:r>
                      </m:e>
                    </m:acc>
                    <m:r>
                      <a:rPr kumimoji="0" lang="en-US" altLang="en-US" sz="1300" b="0" i="1" u="none" strike="noStrike" normalizeH="0" baseline="0" dirty="0" smtClean="0">
                        <a:solidFill>
                          <a:schemeClr val="tx1"/>
                        </a:solidFill>
                        <a:latin typeface="Cambria Math" panose="02040503050406030204" pitchFamily="18" charset="0"/>
                      </a:rPr>
                      <m:t>=</m:t>
                    </m:r>
                  </m:oMath>
                </a14:m>
                <a:r>
                  <a:rPr kumimoji="0" lang="en-US" altLang="en-US" sz="1300" i="0" u="none" strike="noStrike" normalizeH="0" baseline="0">
                    <a:solidFill>
                      <a:schemeClr val="tx1"/>
                    </a:solidFill>
                    <a:latin typeface="Montserrat" panose="00000500000000000000" pitchFamily="2" charset="0"/>
                  </a:rPr>
                  <a:t> </a:t>
                </a:r>
                <a14:m>
                  <m:oMath xmlns:m="http://schemas.openxmlformats.org/officeDocument/2006/math">
                    <m:acc>
                      <m:accPr>
                        <m:chr m:val="⃗"/>
                        <m:ctrlPr>
                          <a:rPr kumimoji="0" lang="en-US" altLang="en-US" sz="1300" b="0" i="1" u="none" strike="noStrike" normalizeH="0" baseline="0" smtClean="0">
                            <a:solidFill>
                              <a:schemeClr val="tx1"/>
                            </a:solidFill>
                            <a:latin typeface="Cambria Math" panose="02040503050406030204" pitchFamily="18" charset="0"/>
                          </a:rPr>
                        </m:ctrlPr>
                      </m:accPr>
                      <m:e>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𝑟</m:t>
                            </m:r>
                          </m:e>
                          <m:sub>
                            <m:r>
                              <a:rPr kumimoji="0" lang="en-US" altLang="en-US" sz="1300" b="0" i="1" u="none" strike="noStrike" normalizeH="0" baseline="0" smtClean="0">
                                <a:solidFill>
                                  <a:schemeClr val="tx1"/>
                                </a:solidFill>
                                <a:latin typeface="Cambria Math" panose="02040503050406030204" pitchFamily="18" charset="0"/>
                              </a:rPr>
                              <m:t>𝑗</m:t>
                            </m:r>
                          </m:sub>
                        </m:sSub>
                        <m:r>
                          <a:rPr kumimoji="0" lang="en-US" altLang="en-US" sz="1300" b="0" i="1" u="none" strike="noStrike" normalizeH="0" baseline="0" smtClean="0">
                            <a:solidFill>
                              <a:schemeClr val="tx1"/>
                            </a:solidFill>
                            <a:latin typeface="Cambria Math" panose="02040503050406030204" pitchFamily="18" charset="0"/>
                          </a:rPr>
                          <m:t>(</m:t>
                        </m:r>
                        <m:r>
                          <a:rPr kumimoji="0" lang="en-US" altLang="en-US" sz="1300" b="0" i="1" u="none" strike="noStrike" normalizeH="0" baseline="0" smtClean="0">
                            <a:solidFill>
                              <a:schemeClr val="tx1"/>
                            </a:solidFill>
                            <a:latin typeface="Cambria Math" panose="02040503050406030204" pitchFamily="18" charset="0"/>
                          </a:rPr>
                          <m:t>𝑡</m:t>
                        </m:r>
                        <m:r>
                          <a:rPr kumimoji="0" lang="en-US" altLang="en-US" sz="1300" b="0" i="1" u="none" strike="noStrike" normalizeH="0" baseline="0" smtClean="0">
                            <a:solidFill>
                              <a:schemeClr val="tx1"/>
                            </a:solidFill>
                            <a:latin typeface="Cambria Math" panose="02040503050406030204" pitchFamily="18" charset="0"/>
                          </a:rPr>
                          <m:t>)</m:t>
                        </m:r>
                      </m:e>
                    </m:acc>
                    <m:r>
                      <a:rPr kumimoji="0" lang="en-US" altLang="en-US" sz="1300" b="0" i="1" u="none" strike="noStrike" normalizeH="0" baseline="0" dirty="0" smtClean="0">
                        <a:solidFill>
                          <a:schemeClr val="tx1"/>
                        </a:solidFill>
                        <a:latin typeface="Cambria Math" panose="02040503050406030204" pitchFamily="18" charset="0"/>
                      </a:rPr>
                      <m:t>−</m:t>
                    </m:r>
                    <m:acc>
                      <m:accPr>
                        <m:chr m:val="⃗"/>
                        <m:ctrlPr>
                          <a:rPr kumimoji="0" lang="en-US" altLang="en-US" sz="1300" b="0" i="1" u="none" strike="noStrike" normalizeH="0" baseline="0" dirty="0" smtClean="0">
                            <a:solidFill>
                              <a:schemeClr val="tx1"/>
                            </a:solidFill>
                            <a:latin typeface="Cambria Math" panose="02040503050406030204" pitchFamily="18" charset="0"/>
                          </a:rPr>
                        </m:ctrlPr>
                      </m:accPr>
                      <m:e>
                        <m:sSub>
                          <m:sSubPr>
                            <m:ctrlPr>
                              <a:rPr kumimoji="0" lang="en-US" altLang="en-US" sz="1300" b="0" i="1" u="none" strike="noStrike" normalizeH="0" baseline="0" dirty="0" smtClean="0">
                                <a:solidFill>
                                  <a:schemeClr val="tx1"/>
                                </a:solidFill>
                                <a:latin typeface="Cambria Math" panose="02040503050406030204" pitchFamily="18" charset="0"/>
                              </a:rPr>
                            </m:ctrlPr>
                          </m:sSubPr>
                          <m:e>
                            <m:r>
                              <a:rPr kumimoji="0" lang="en-US" altLang="en-US" sz="1300" b="0" i="1" u="none" strike="noStrike" normalizeH="0" baseline="0" dirty="0" smtClean="0">
                                <a:solidFill>
                                  <a:schemeClr val="tx1"/>
                                </a:solidFill>
                                <a:latin typeface="Cambria Math" panose="02040503050406030204" pitchFamily="18" charset="0"/>
                              </a:rPr>
                              <m:t>𝑟</m:t>
                            </m:r>
                          </m:e>
                          <m:sub>
                            <m:r>
                              <a:rPr kumimoji="0" lang="en-US" altLang="en-US" sz="1300" b="0" i="1" u="none" strike="noStrike" normalizeH="0" baseline="0" dirty="0" smtClean="0">
                                <a:solidFill>
                                  <a:schemeClr val="tx1"/>
                                </a:solidFill>
                                <a:latin typeface="Cambria Math" panose="02040503050406030204" pitchFamily="18" charset="0"/>
                              </a:rPr>
                              <m:t>𝑖</m:t>
                            </m:r>
                          </m:sub>
                        </m:sSub>
                        <m:d>
                          <m:dPr>
                            <m:ctrlPr>
                              <a:rPr kumimoji="0" lang="en-US" altLang="en-US" sz="1300" b="0" i="1" u="none" strike="noStrike" normalizeH="0" baseline="0" dirty="0" smtClean="0">
                                <a:solidFill>
                                  <a:schemeClr val="tx1"/>
                                </a:solidFill>
                                <a:latin typeface="Cambria Math" panose="02040503050406030204" pitchFamily="18" charset="0"/>
                              </a:rPr>
                            </m:ctrlPr>
                          </m:dPr>
                          <m:e>
                            <m:r>
                              <a:rPr kumimoji="0" lang="en-US" altLang="en-US" sz="1300" b="0" i="1" u="none" strike="noStrike" normalizeH="0" baseline="0" dirty="0" smtClean="0">
                                <a:solidFill>
                                  <a:schemeClr val="tx1"/>
                                </a:solidFill>
                                <a:latin typeface="Cambria Math" panose="02040503050406030204" pitchFamily="18" charset="0"/>
                              </a:rPr>
                              <m:t>𝑡</m:t>
                            </m:r>
                          </m:e>
                        </m:d>
                      </m:e>
                    </m:acc>
                  </m:oMath>
                </a14:m>
                <a:endParaRPr kumimoji="0" lang="en-US" altLang="en-US" sz="1300" i="0" u="none" strike="noStrike" normalizeH="0" baseline="0">
                  <a:solidFill>
                    <a:schemeClr val="tx1"/>
                  </a:solidFill>
                  <a:latin typeface="Montserrat" panose="00000500000000000000" pitchFamily="2" charset="0"/>
                </a:endParaRPr>
              </a:p>
              <a:p>
                <a:pPr marL="285750" lvl="0" indent="-285750" eaLnBrk="0" fontAlgn="base" hangingPunct="0">
                  <a:lnSpc>
                    <a:spcPct val="150000"/>
                  </a:lnSpc>
                  <a:spcBef>
                    <a:spcPct val="0"/>
                  </a:spcBef>
                  <a:spcAft>
                    <a:spcPct val="0"/>
                  </a:spcAft>
                  <a:buClrTx/>
                  <a:buFont typeface="Arial" panose="020B0604020202020204" pitchFamily="34" charset="0"/>
                  <a:buChar char="•"/>
                </a:pPr>
                <a:r>
                  <a:rPr lang="en-US" altLang="en-US" sz="1300">
                    <a:solidFill>
                      <a:schemeClr val="tx1"/>
                    </a:solidFill>
                    <a:latin typeface="Montserrat" panose="00000500000000000000" pitchFamily="2" charset="0"/>
                  </a:rPr>
                  <a:t>Bone-motion stream: </a:t>
                </a:r>
                <a14:m>
                  <m:oMath xmlns:m="http://schemas.openxmlformats.org/officeDocument/2006/math">
                    <m:acc>
                      <m:accPr>
                        <m:chr m:val="⃗"/>
                        <m:ctrlPr>
                          <a:rPr kumimoji="0" lang="en-US" altLang="en-US" sz="1300" b="0" i="1" u="none" strike="noStrike" normalizeH="0" baseline="0" smtClean="0">
                            <a:solidFill>
                              <a:schemeClr val="tx1"/>
                            </a:solidFill>
                            <a:latin typeface="Cambria Math" panose="02040503050406030204" pitchFamily="18" charset="0"/>
                          </a:rPr>
                        </m:ctrlPr>
                      </m:accPr>
                      <m:e>
                        <m:sSub>
                          <m:sSubPr>
                            <m:ctrlPr>
                              <a:rPr kumimoji="0" lang="en-US" altLang="en-US" sz="1300" b="0" i="1" u="none" strike="noStrike" normalizeH="0" baseline="0" smtClean="0">
                                <a:solidFill>
                                  <a:schemeClr val="tx1"/>
                                </a:solidFill>
                                <a:latin typeface="Cambria Math" panose="02040503050406030204" pitchFamily="18" charset="0"/>
                              </a:rPr>
                            </m:ctrlPr>
                          </m:sSubPr>
                          <m:e>
                            <m:r>
                              <a:rPr kumimoji="0" lang="en-US" altLang="en-US" sz="1300" b="0" i="1" u="none" strike="noStrike" normalizeH="0" baseline="0" smtClean="0">
                                <a:solidFill>
                                  <a:schemeClr val="tx1"/>
                                </a:solidFill>
                                <a:latin typeface="Cambria Math" panose="02040503050406030204" pitchFamily="18" charset="0"/>
                              </a:rPr>
                              <m:t>𝑟</m:t>
                            </m:r>
                          </m:e>
                          <m:sub>
                            <m:r>
                              <a:rPr kumimoji="0" lang="en-US" altLang="en-US" sz="1300" b="0" i="1" u="none" strike="noStrike" normalizeH="0" baseline="0" smtClean="0">
                                <a:solidFill>
                                  <a:schemeClr val="tx1"/>
                                </a:solidFill>
                                <a:latin typeface="Cambria Math" panose="02040503050406030204" pitchFamily="18" charset="0"/>
                              </a:rPr>
                              <m:t>𝑖𝑗</m:t>
                            </m:r>
                          </m:sub>
                        </m:sSub>
                        <m:r>
                          <a:rPr kumimoji="0" lang="en-US" altLang="en-US" sz="1300" b="0" i="1" u="none" strike="noStrike" normalizeH="0" baseline="0" smtClean="0">
                            <a:solidFill>
                              <a:schemeClr val="tx1"/>
                            </a:solidFill>
                            <a:latin typeface="Cambria Math" panose="02040503050406030204" pitchFamily="18" charset="0"/>
                          </a:rPr>
                          <m:t>(</m:t>
                        </m:r>
                        <m:r>
                          <a:rPr kumimoji="0" lang="en-US" altLang="en-US" sz="1300" b="0" i="1" u="none" strike="noStrike" normalizeH="0" baseline="0" smtClean="0">
                            <a:solidFill>
                              <a:schemeClr val="tx1"/>
                            </a:solidFill>
                            <a:latin typeface="Cambria Math" panose="02040503050406030204" pitchFamily="18" charset="0"/>
                          </a:rPr>
                          <m:t>𝑡</m:t>
                        </m:r>
                        <m:r>
                          <a:rPr kumimoji="0" lang="en-US" altLang="en-US" sz="1300" b="0" i="1" u="none" strike="noStrike" normalizeH="0" baseline="0" smtClean="0">
                            <a:solidFill>
                              <a:schemeClr val="tx1"/>
                            </a:solidFill>
                            <a:latin typeface="Cambria Math" panose="02040503050406030204" pitchFamily="18" charset="0"/>
                          </a:rPr>
                          <m:t>+∆</m:t>
                        </m:r>
                        <m:r>
                          <a:rPr kumimoji="0" lang="en-US" altLang="en-US" sz="1300" b="0" i="1" u="none" strike="noStrike" normalizeH="0" baseline="0" smtClean="0">
                            <a:solidFill>
                              <a:schemeClr val="tx1"/>
                            </a:solidFill>
                            <a:latin typeface="Cambria Math" panose="02040503050406030204" pitchFamily="18" charset="0"/>
                          </a:rPr>
                          <m:t>𝑡</m:t>
                        </m:r>
                        <m:r>
                          <a:rPr kumimoji="0" lang="en-US" altLang="en-US" sz="1300" b="0" i="1" u="none" strike="noStrike" normalizeH="0" baseline="0" smtClean="0">
                            <a:solidFill>
                              <a:schemeClr val="tx1"/>
                            </a:solidFill>
                            <a:latin typeface="Cambria Math" panose="02040503050406030204" pitchFamily="18" charset="0"/>
                          </a:rPr>
                          <m:t>)</m:t>
                        </m:r>
                      </m:e>
                    </m:acc>
                    <m:r>
                      <a:rPr kumimoji="0" lang="en-US" altLang="en-US" sz="1300" b="0" i="1" u="none" strike="noStrike" normalizeH="0" baseline="0" smtClean="0">
                        <a:solidFill>
                          <a:schemeClr val="tx1"/>
                        </a:solidFill>
                        <a:latin typeface="Cambria Math" panose="02040503050406030204" pitchFamily="18" charset="0"/>
                      </a:rPr>
                      <m:t>−</m:t>
                    </m:r>
                    <m:acc>
                      <m:accPr>
                        <m:chr m:val="⃗"/>
                        <m:ctrlPr>
                          <a:rPr lang="en-US" altLang="en-US" sz="1300" i="1">
                            <a:solidFill>
                              <a:schemeClr val="tx1"/>
                            </a:solidFill>
                            <a:latin typeface="Cambria Math" panose="02040503050406030204" pitchFamily="18" charset="0"/>
                          </a:rPr>
                        </m:ctrlPr>
                      </m:accPr>
                      <m:e>
                        <m:sSub>
                          <m:sSubPr>
                            <m:ctrlPr>
                              <a:rPr lang="en-US" altLang="en-US" sz="1300" i="1">
                                <a:solidFill>
                                  <a:schemeClr val="tx1"/>
                                </a:solidFill>
                                <a:latin typeface="Cambria Math" panose="02040503050406030204" pitchFamily="18" charset="0"/>
                              </a:rPr>
                            </m:ctrlPr>
                          </m:sSubPr>
                          <m:e>
                            <m:r>
                              <a:rPr lang="en-US" altLang="en-US" sz="1300" i="1">
                                <a:solidFill>
                                  <a:schemeClr val="tx1"/>
                                </a:solidFill>
                                <a:latin typeface="Cambria Math" panose="02040503050406030204" pitchFamily="18" charset="0"/>
                              </a:rPr>
                              <m:t>𝑟</m:t>
                            </m:r>
                          </m:e>
                          <m:sub>
                            <m:r>
                              <a:rPr lang="en-US" altLang="en-US" sz="1300" i="1">
                                <a:solidFill>
                                  <a:schemeClr val="tx1"/>
                                </a:solidFill>
                                <a:latin typeface="Cambria Math" panose="02040503050406030204" pitchFamily="18" charset="0"/>
                              </a:rPr>
                              <m:t>𝑖𝑗</m:t>
                            </m:r>
                          </m:sub>
                        </m:sSub>
                        <m:r>
                          <a:rPr lang="en-US" altLang="en-US" sz="1300" i="1">
                            <a:solidFill>
                              <a:schemeClr val="tx1"/>
                            </a:solidFill>
                            <a:latin typeface="Cambria Math" panose="02040503050406030204" pitchFamily="18" charset="0"/>
                          </a:rPr>
                          <m:t>(</m:t>
                        </m:r>
                        <m:r>
                          <a:rPr lang="en-US" altLang="en-US" sz="1300" i="1">
                            <a:solidFill>
                              <a:schemeClr val="tx1"/>
                            </a:solidFill>
                            <a:latin typeface="Cambria Math" panose="02040503050406030204" pitchFamily="18" charset="0"/>
                          </a:rPr>
                          <m:t>𝑡</m:t>
                        </m:r>
                        <m:r>
                          <a:rPr lang="en-US" altLang="en-US" sz="1300" i="1">
                            <a:solidFill>
                              <a:schemeClr val="tx1"/>
                            </a:solidFill>
                            <a:latin typeface="Cambria Math" panose="02040503050406030204" pitchFamily="18" charset="0"/>
                          </a:rPr>
                          <m:t>)</m:t>
                        </m:r>
                      </m:e>
                    </m:acc>
                  </m:oMath>
                </a14:m>
                <a:endParaRPr kumimoji="0" lang="en-US" altLang="en-US" sz="1300" i="0" u="none" strike="noStrike" normalizeH="0" baseline="0">
                  <a:solidFill>
                    <a:schemeClr val="tx1"/>
                  </a:solidFill>
                  <a:latin typeface="Montserrat" panose="00000500000000000000" pitchFamily="2" charset="0"/>
                </a:endParaRPr>
              </a:p>
            </p:txBody>
          </p:sp>
        </mc:Choice>
        <mc:Fallback xmlns="">
          <p:sp>
            <p:nvSpPr>
              <p:cNvPr id="2" name="Rectangle 4">
                <a:extLst>
                  <a:ext uri="{FF2B5EF4-FFF2-40B4-BE49-F238E27FC236}">
                    <a16:creationId xmlns:a16="http://schemas.microsoft.com/office/drawing/2014/main" id="{C5F122A1-28A5-B854-31ED-D7EFB6B2AAD3}"/>
                  </a:ext>
                </a:extLst>
              </p:cNvPr>
              <p:cNvSpPr>
                <a:spLocks noRot="1" noChangeAspect="1" noMove="1" noResize="1" noEditPoints="1" noAdjustHandles="1" noChangeArrowheads="1" noChangeShapeType="1" noTextEdit="1"/>
              </p:cNvSpPr>
              <p:nvPr/>
            </p:nvSpPr>
            <p:spPr bwMode="auto">
              <a:xfrm>
                <a:off x="602263" y="2932947"/>
                <a:ext cx="8221195" cy="1524713"/>
              </a:xfrm>
              <a:prstGeom prst="rect">
                <a:avLst/>
              </a:prstGeom>
              <a:blipFill>
                <a:blip r:embed="rId8"/>
                <a:stretch>
                  <a:fillRect l="-148" b="-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Google Shape;293;p33">
            <a:extLst>
              <a:ext uri="{FF2B5EF4-FFF2-40B4-BE49-F238E27FC236}">
                <a16:creationId xmlns:a16="http://schemas.microsoft.com/office/drawing/2014/main" id="{5C9636DC-C756-8034-8FAE-CDDBB85D0507}"/>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264C0BCB-6254-3B1F-D490-58D9605C0DA5}"/>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36" name="Google Shape;293;p33">
            <a:extLst>
              <a:ext uri="{FF2B5EF4-FFF2-40B4-BE49-F238E27FC236}">
                <a16:creationId xmlns:a16="http://schemas.microsoft.com/office/drawing/2014/main" id="{9FC3D0B7-8923-1924-3B9D-4973DBF0E243}"/>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39" name="Google Shape;293;p33">
            <a:extLst>
              <a:ext uri="{FF2B5EF4-FFF2-40B4-BE49-F238E27FC236}">
                <a16:creationId xmlns:a16="http://schemas.microsoft.com/office/drawing/2014/main" id="{4E445000-FE5F-A0B2-B14F-5713C9A5F6C3}"/>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40" name="Google Shape;293;p33">
            <a:extLst>
              <a:ext uri="{FF2B5EF4-FFF2-40B4-BE49-F238E27FC236}">
                <a16:creationId xmlns:a16="http://schemas.microsoft.com/office/drawing/2014/main" id="{4E337F30-B7DA-8BF0-CB88-FC81274CF05A}"/>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42" name="Straight Connector 41">
            <a:extLst>
              <a:ext uri="{FF2B5EF4-FFF2-40B4-BE49-F238E27FC236}">
                <a16:creationId xmlns:a16="http://schemas.microsoft.com/office/drawing/2014/main" id="{79AB6661-69C5-5235-DB94-888A2DB5EB35}"/>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23" name="Google Shape;275;p31">
            <a:extLst>
              <a:ext uri="{FF2B5EF4-FFF2-40B4-BE49-F238E27FC236}">
                <a16:creationId xmlns:a16="http://schemas.microsoft.com/office/drawing/2014/main" id="{FE4106A6-9E3B-3F2B-8074-4709A05B45D1}"/>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18</a:t>
            </a:r>
          </a:p>
        </p:txBody>
      </p:sp>
    </p:spTree>
    <p:extLst>
      <p:ext uri="{BB962C8B-B14F-4D97-AF65-F5344CB8AC3E}">
        <p14:creationId xmlns:p14="http://schemas.microsoft.com/office/powerpoint/2010/main" val="321828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089D7090-D67C-1266-90A6-D4A9BBAE4921}"/>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1A3947CE-D872-B333-7B33-C619A72E8A09}"/>
              </a:ext>
            </a:extLst>
          </p:cNvPr>
          <p:cNvSpPr txBox="1">
            <a:spLocks noGrp="1"/>
          </p:cNvSpPr>
          <p:nvPr>
            <p:ph type="title"/>
          </p:nvPr>
        </p:nvSpPr>
        <p:spPr>
          <a:xfrm>
            <a:off x="501221" y="180004"/>
            <a:ext cx="8322238" cy="615126"/>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Training MSSTNET</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4056556C-6987-ACA5-3C18-C42F7CAA40AD}"/>
              </a:ext>
            </a:extLst>
          </p:cNvPr>
          <p:cNvCxnSpPr>
            <a:cxnSpLocks/>
          </p:cNvCxnSpPr>
          <p:nvPr/>
        </p:nvCxnSpPr>
        <p:spPr>
          <a:xfrm>
            <a:off x="400055" y="180004"/>
            <a:ext cx="0" cy="615126"/>
          </a:xfrm>
          <a:prstGeom prst="line">
            <a:avLst/>
          </a:prstGeom>
          <a:ln w="19050"/>
        </p:spPr>
        <p:style>
          <a:lnRef idx="1">
            <a:schemeClr val="dk1"/>
          </a:lnRef>
          <a:fillRef idx="0">
            <a:schemeClr val="dk1"/>
          </a:fillRef>
          <a:effectRef idx="0">
            <a:schemeClr val="dk1"/>
          </a:effectRef>
          <a:fontRef idx="minor">
            <a:schemeClr val="tx1"/>
          </a:fontRef>
        </p:style>
      </p:cxnSp>
      <p:sp>
        <p:nvSpPr>
          <p:cNvPr id="4" name="Rectangle 4">
            <a:extLst>
              <a:ext uri="{FF2B5EF4-FFF2-40B4-BE49-F238E27FC236}">
                <a16:creationId xmlns:a16="http://schemas.microsoft.com/office/drawing/2014/main" id="{2FF6BF1D-90CD-5540-5689-087BFD27CE7F}"/>
              </a:ext>
            </a:extLst>
          </p:cNvPr>
          <p:cNvSpPr>
            <a:spLocks noChangeArrowheads="1"/>
          </p:cNvSpPr>
          <p:nvPr/>
        </p:nvSpPr>
        <p:spPr bwMode="auto">
          <a:xfrm>
            <a:off x="2597286" y="3266829"/>
            <a:ext cx="3949429" cy="35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buClrTx/>
            </a:pPr>
            <a:r>
              <a:rPr kumimoji="0" lang="en-US" altLang="en-US" sz="1300" i="0" u="none" strike="noStrike" normalizeH="0" baseline="0">
                <a:solidFill>
                  <a:schemeClr val="tx1"/>
                </a:solidFill>
                <a:latin typeface="Montserrat" panose="00000500000000000000" pitchFamily="2" charset="0"/>
              </a:rPr>
              <a:t>Evaluation of each model performance</a:t>
            </a:r>
          </a:p>
        </p:txBody>
      </p:sp>
      <p:graphicFrame>
        <p:nvGraphicFramePr>
          <p:cNvPr id="5" name="Table 4">
            <a:extLst>
              <a:ext uri="{FF2B5EF4-FFF2-40B4-BE49-F238E27FC236}">
                <a16:creationId xmlns:a16="http://schemas.microsoft.com/office/drawing/2014/main" id="{2BFFAB3F-D495-5C55-E8DC-4E43AC7C1A41}"/>
              </a:ext>
            </a:extLst>
          </p:cNvPr>
          <p:cNvGraphicFramePr>
            <a:graphicFrameLocks noGrp="1"/>
          </p:cNvGraphicFramePr>
          <p:nvPr>
            <p:extLst>
              <p:ext uri="{D42A27DB-BD31-4B8C-83A1-F6EECF244321}">
                <p14:modId xmlns:p14="http://schemas.microsoft.com/office/powerpoint/2010/main" val="929275973"/>
              </p:ext>
            </p:extLst>
          </p:nvPr>
        </p:nvGraphicFramePr>
        <p:xfrm>
          <a:off x="580920" y="1566030"/>
          <a:ext cx="7982161" cy="1639932"/>
        </p:xfrm>
        <a:graphic>
          <a:graphicData uri="http://schemas.openxmlformats.org/drawingml/2006/table">
            <a:tbl>
              <a:tblPr firstRow="1" firstCol="1" bandRow="1">
                <a:tableStyleId>{CD2DFFDB-5507-49D7-89B4-0C1C3621BE3E}</a:tableStyleId>
              </a:tblPr>
              <a:tblGrid>
                <a:gridCol w="1892935">
                  <a:extLst>
                    <a:ext uri="{9D8B030D-6E8A-4147-A177-3AD203B41FA5}">
                      <a16:colId xmlns:a16="http://schemas.microsoft.com/office/drawing/2014/main" val="1083556770"/>
                    </a:ext>
                  </a:extLst>
                </a:gridCol>
                <a:gridCol w="943610">
                  <a:extLst>
                    <a:ext uri="{9D8B030D-6E8A-4147-A177-3AD203B41FA5}">
                      <a16:colId xmlns:a16="http://schemas.microsoft.com/office/drawing/2014/main" val="4149601145"/>
                    </a:ext>
                  </a:extLst>
                </a:gridCol>
                <a:gridCol w="1286404">
                  <a:extLst>
                    <a:ext uri="{9D8B030D-6E8A-4147-A177-3AD203B41FA5}">
                      <a16:colId xmlns:a16="http://schemas.microsoft.com/office/drawing/2014/main" val="3296357267"/>
                    </a:ext>
                  </a:extLst>
                </a:gridCol>
                <a:gridCol w="1286404">
                  <a:extLst>
                    <a:ext uri="{9D8B030D-6E8A-4147-A177-3AD203B41FA5}">
                      <a16:colId xmlns:a16="http://schemas.microsoft.com/office/drawing/2014/main" val="3770984181"/>
                    </a:ext>
                  </a:extLst>
                </a:gridCol>
                <a:gridCol w="1286404">
                  <a:extLst>
                    <a:ext uri="{9D8B030D-6E8A-4147-A177-3AD203B41FA5}">
                      <a16:colId xmlns:a16="http://schemas.microsoft.com/office/drawing/2014/main" val="1645977367"/>
                    </a:ext>
                  </a:extLst>
                </a:gridCol>
                <a:gridCol w="1286404">
                  <a:extLst>
                    <a:ext uri="{9D8B030D-6E8A-4147-A177-3AD203B41FA5}">
                      <a16:colId xmlns:a16="http://schemas.microsoft.com/office/drawing/2014/main" val="3888215124"/>
                    </a:ext>
                  </a:extLst>
                </a:gridCol>
              </a:tblGrid>
              <a:tr h="273322">
                <a:tc>
                  <a:txBody>
                    <a:bodyPr/>
                    <a:lstStyle/>
                    <a:p>
                      <a:pPr algn="ctr">
                        <a:lnSpc>
                          <a:spcPct val="107000"/>
                        </a:lnSpc>
                        <a:spcAft>
                          <a:spcPts val="800"/>
                        </a:spcAft>
                        <a:buNone/>
                      </a:pPr>
                      <a:r>
                        <a:rPr lang="en-GB" sz="1300" b="1" kern="100">
                          <a:effectLst/>
                          <a:latin typeface="Montserrat" panose="00000500000000000000" pitchFamily="2" charset="0"/>
                        </a:rPr>
                        <a:t>Model</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b="1" kern="100">
                          <a:effectLst/>
                          <a:latin typeface="Montserrat" panose="00000500000000000000" pitchFamily="2" charset="0"/>
                        </a:rPr>
                        <a:t>Accuracy</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b="1" kern="100">
                          <a:effectLst/>
                          <a:latin typeface="Montserrat" panose="00000500000000000000" pitchFamily="2" charset="0"/>
                        </a:rPr>
                        <a:t>Precision</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b="1" kern="100">
                          <a:effectLst/>
                          <a:latin typeface="Montserrat" panose="00000500000000000000" pitchFamily="2" charset="0"/>
                        </a:rPr>
                        <a:t>Recall</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b="1" kern="100">
                          <a:effectLst/>
                          <a:latin typeface="Montserrat" panose="00000500000000000000" pitchFamily="2" charset="0"/>
                        </a:rPr>
                        <a:t>F1 Score</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b="1" kern="100">
                          <a:effectLst/>
                          <a:latin typeface="Montserrat" panose="00000500000000000000" pitchFamily="2" charset="0"/>
                        </a:rPr>
                        <a:t>AUC</a:t>
                      </a:r>
                      <a:endParaRPr lang="en-US" sz="1300" b="1"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80980454"/>
                  </a:ext>
                </a:extLst>
              </a:tr>
              <a:tr h="273322">
                <a:tc>
                  <a:txBody>
                    <a:bodyPr/>
                    <a:lstStyle/>
                    <a:p>
                      <a:pPr algn="ctr">
                        <a:lnSpc>
                          <a:spcPct val="107000"/>
                        </a:lnSpc>
                        <a:spcAft>
                          <a:spcPts val="800"/>
                        </a:spcAft>
                        <a:buNone/>
                      </a:pPr>
                      <a:r>
                        <a:rPr lang="en-GB" sz="1300" kern="100">
                          <a:effectLst/>
                          <a:latin typeface="Montserrat" panose="00000500000000000000" pitchFamily="2" charset="0"/>
                        </a:rPr>
                        <a:t>Joint stream</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0.8920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0.9952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98349964"/>
                  </a:ext>
                </a:extLst>
              </a:tr>
              <a:tr h="273322">
                <a:tc>
                  <a:txBody>
                    <a:bodyPr/>
                    <a:lstStyle/>
                    <a:p>
                      <a:pPr algn="ctr">
                        <a:lnSpc>
                          <a:spcPct val="107000"/>
                        </a:lnSpc>
                        <a:spcAft>
                          <a:spcPts val="800"/>
                        </a:spcAft>
                        <a:buNone/>
                      </a:pPr>
                      <a:r>
                        <a:rPr lang="en-GB" sz="1300" kern="100">
                          <a:effectLst/>
                          <a:latin typeface="Montserrat" panose="00000500000000000000" pitchFamily="2" charset="0"/>
                        </a:rPr>
                        <a:t>Joint motion stream</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0.8877</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0.8910</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0.8877</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0.8879</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0.9952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8996696"/>
                  </a:ext>
                </a:extLst>
              </a:tr>
              <a:tr h="273322">
                <a:tc>
                  <a:txBody>
                    <a:bodyPr/>
                    <a:lstStyle/>
                    <a:p>
                      <a:pPr algn="ctr">
                        <a:lnSpc>
                          <a:spcPct val="107000"/>
                        </a:lnSpc>
                        <a:spcAft>
                          <a:spcPts val="800"/>
                        </a:spcAft>
                        <a:buNone/>
                      </a:pPr>
                      <a:r>
                        <a:rPr lang="en-GB" sz="1300" kern="100">
                          <a:effectLst/>
                          <a:latin typeface="Montserrat" panose="00000500000000000000" pitchFamily="2" charset="0"/>
                        </a:rPr>
                        <a:t>Bone stream</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0.8913</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0.8904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0.9952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8020598"/>
                  </a:ext>
                </a:extLst>
              </a:tr>
              <a:tr h="273322">
                <a:tc>
                  <a:txBody>
                    <a:bodyPr/>
                    <a:lstStyle/>
                    <a:p>
                      <a:pPr algn="ctr">
                        <a:lnSpc>
                          <a:spcPct val="107000"/>
                        </a:lnSpc>
                        <a:spcAft>
                          <a:spcPts val="800"/>
                        </a:spcAft>
                        <a:buNone/>
                      </a:pPr>
                      <a:r>
                        <a:rPr lang="en-GB" sz="1300" kern="100">
                          <a:effectLst/>
                          <a:latin typeface="Montserrat" panose="00000500000000000000" pitchFamily="2" charset="0"/>
                        </a:rPr>
                        <a:t>Bone motion stream</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0.8611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0.8633</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0.8611</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0.8606</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0.9947</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04357667"/>
                  </a:ext>
                </a:extLst>
              </a:tr>
              <a:tr h="273322">
                <a:tc>
                  <a:txBody>
                    <a:bodyPr/>
                    <a:lstStyle/>
                    <a:p>
                      <a:pPr algn="ctr">
                        <a:lnSpc>
                          <a:spcPct val="107000"/>
                        </a:lnSpc>
                        <a:spcAft>
                          <a:spcPts val="800"/>
                        </a:spcAft>
                        <a:buNone/>
                      </a:pPr>
                      <a:r>
                        <a:rPr lang="en-GB" sz="1300" kern="100">
                          <a:effectLst/>
                          <a:latin typeface="Montserrat" panose="00000500000000000000" pitchFamily="2" charset="0"/>
                        </a:rPr>
                        <a:t>Ensemble</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0.9044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0.9062</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0.9044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0.9043</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buNone/>
                      </a:pPr>
                      <a:r>
                        <a:rPr lang="en-GB" sz="1300" kern="100">
                          <a:effectLst/>
                          <a:latin typeface="Montserrat" panose="00000500000000000000" pitchFamily="2" charset="0"/>
                        </a:rPr>
                        <a:t>0.9954</a:t>
                      </a:r>
                      <a:endParaRPr lang="en-US" sz="1300" kern="100">
                        <a:effectLst/>
                        <a:latin typeface="Montserrat" panose="00000500000000000000" pitchFamily="2"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91076577"/>
                  </a:ext>
                </a:extLst>
              </a:tr>
            </a:tbl>
          </a:graphicData>
        </a:graphic>
      </p:graphicFrame>
      <p:sp>
        <p:nvSpPr>
          <p:cNvPr id="2" name="Google Shape;293;p33">
            <a:extLst>
              <a:ext uri="{FF2B5EF4-FFF2-40B4-BE49-F238E27FC236}">
                <a16:creationId xmlns:a16="http://schemas.microsoft.com/office/drawing/2014/main" id="{3D13F01E-1265-A6B9-CB0C-A382F17646E9}"/>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DBE88F0B-3C38-A83B-07AF-B68972CF2D65}"/>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33635A54-83D1-99EC-5DA0-D3927D13130A}"/>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FFBE3843-A0CF-D903-EA65-23DC76231A2E}"/>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92420BD6-2DBD-B4DD-DE5B-B588E442D4B8}"/>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9" name="Straight Connector 8">
            <a:extLst>
              <a:ext uri="{FF2B5EF4-FFF2-40B4-BE49-F238E27FC236}">
                <a16:creationId xmlns:a16="http://schemas.microsoft.com/office/drawing/2014/main" id="{92856849-E26A-1A45-3141-62E03E54AA13}"/>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Google Shape;275;p31">
            <a:extLst>
              <a:ext uri="{FF2B5EF4-FFF2-40B4-BE49-F238E27FC236}">
                <a16:creationId xmlns:a16="http://schemas.microsoft.com/office/drawing/2014/main" id="{0F98A71E-BBBE-0EF3-BAA2-6453139EB7FE}"/>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19</a:t>
            </a:r>
          </a:p>
        </p:txBody>
      </p:sp>
    </p:spTree>
    <p:extLst>
      <p:ext uri="{BB962C8B-B14F-4D97-AF65-F5344CB8AC3E}">
        <p14:creationId xmlns:p14="http://schemas.microsoft.com/office/powerpoint/2010/main" val="36749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B1E26781-8B18-EE54-27F8-2A79195EEC73}"/>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2EF2816E-09BC-4C73-A7FA-D1D3AE0C626C}"/>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3D RESNET-50</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13CB0ED5-00E3-9F41-0D82-74BB6414AF9B}"/>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5" name="Picture 4" descr="A diagram of a diagram&#10;&#10;Description automatically generated">
            <a:extLst>
              <a:ext uri="{FF2B5EF4-FFF2-40B4-BE49-F238E27FC236}">
                <a16:creationId xmlns:a16="http://schemas.microsoft.com/office/drawing/2014/main" id="{4502DED3-12A3-E52C-2E6C-D7E1C8450D51}"/>
              </a:ext>
            </a:extLst>
          </p:cNvPr>
          <p:cNvPicPr>
            <a:picLocks noChangeAspect="1"/>
          </p:cNvPicPr>
          <p:nvPr/>
        </p:nvPicPr>
        <p:blipFill>
          <a:blip r:embed="rId3"/>
          <a:stretch>
            <a:fillRect/>
          </a:stretch>
        </p:blipFill>
        <p:spPr>
          <a:xfrm>
            <a:off x="4765945" y="524789"/>
            <a:ext cx="3673158" cy="2202371"/>
          </a:xfrm>
          <a:prstGeom prst="rect">
            <a:avLst/>
          </a:prstGeom>
        </p:spPr>
      </p:pic>
      <p:pic>
        <p:nvPicPr>
          <p:cNvPr id="6" name="Picture 2" descr="A diagram of a block diagram&#10;&#10;Description automatically generated">
            <a:extLst>
              <a:ext uri="{FF2B5EF4-FFF2-40B4-BE49-F238E27FC236}">
                <a16:creationId xmlns:a16="http://schemas.microsoft.com/office/drawing/2014/main" id="{31434A16-A288-F402-173D-494772D60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253339" y="1518994"/>
            <a:ext cx="2333383" cy="436498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93;p33">
            <a:extLst>
              <a:ext uri="{FF2B5EF4-FFF2-40B4-BE49-F238E27FC236}">
                <a16:creationId xmlns:a16="http://schemas.microsoft.com/office/drawing/2014/main" id="{3BBBEFA9-341F-DE73-A416-F39D3FE0910D}"/>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2" name="Rectangle 3">
            <a:extLst>
              <a:ext uri="{FF2B5EF4-FFF2-40B4-BE49-F238E27FC236}">
                <a16:creationId xmlns:a16="http://schemas.microsoft.com/office/drawing/2014/main" id="{2A6605C4-40B3-3C50-3834-8AB7CF71222D}"/>
              </a:ext>
            </a:extLst>
          </p:cNvPr>
          <p:cNvSpPr>
            <a:spLocks noChangeArrowheads="1"/>
          </p:cNvSpPr>
          <p:nvPr/>
        </p:nvSpPr>
        <p:spPr bwMode="auto">
          <a:xfrm>
            <a:off x="475920" y="835776"/>
            <a:ext cx="4214162" cy="215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normalizeH="0" baseline="0" dirty="0">
                <a:solidFill>
                  <a:srgbClr val="120930"/>
                </a:solidFill>
                <a:latin typeface="Montserrat" panose="00000500000000000000" pitchFamily="2" charset="0"/>
              </a:rPr>
              <a:t>Resnet</a:t>
            </a:r>
            <a:r>
              <a:rPr kumimoji="0" lang="en-US" altLang="en-US" sz="1300" i="0" u="none" strike="noStrike" normalizeH="0" baseline="0" dirty="0">
                <a:solidFill>
                  <a:srgbClr val="120930"/>
                </a:solidFill>
                <a:latin typeface="Montserrat" panose="00000500000000000000" pitchFamily="2" charset="0"/>
              </a:rPr>
              <a:t> – Residual Network.</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dirty="0">
                <a:solidFill>
                  <a:srgbClr val="120930"/>
                </a:solidFill>
                <a:latin typeface="Montserrat" panose="00000500000000000000" pitchFamily="2" charset="0"/>
              </a:rPr>
              <a:t>Solving vanishing and exploding gradient in deep neural network.</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i="0" u="none" strike="noStrike" normalizeH="0" baseline="0" dirty="0">
                <a:solidFill>
                  <a:srgbClr val="120930"/>
                </a:solidFill>
                <a:latin typeface="Montserrat" panose="00000500000000000000" pitchFamily="2" charset="0"/>
              </a:rPr>
              <a:t>Using shortcut connection.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300" i="0" u="none" strike="noStrike" normalizeH="0" baseline="0" dirty="0">
              <a:solidFill>
                <a:srgbClr val="120930"/>
              </a:solidFill>
              <a:latin typeface="Montserrat" panose="00000500000000000000" pitchFamily="2"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b="1" dirty="0">
                <a:solidFill>
                  <a:srgbClr val="120930"/>
                </a:solidFill>
                <a:latin typeface="Montserrat" panose="00000500000000000000" pitchFamily="2" charset="0"/>
              </a:rPr>
              <a:t>Resnet-50 </a:t>
            </a:r>
            <a:r>
              <a:rPr lang="en-US" altLang="en-US" sz="1300" dirty="0">
                <a:solidFill>
                  <a:srgbClr val="120930"/>
                </a:solidFill>
                <a:latin typeface="Montserrat" panose="00000500000000000000" pitchFamily="2" charset="0"/>
              </a:rPr>
              <a:t>with 50 learnable layers for image classification</a:t>
            </a:r>
            <a:endParaRPr kumimoji="0" lang="en-US" altLang="en-US" sz="1300" b="1" i="0" u="none" strike="noStrike" normalizeH="0" baseline="0" dirty="0">
              <a:solidFill>
                <a:srgbClr val="120930"/>
              </a:solidFill>
              <a:latin typeface="Montserrat" panose="00000500000000000000" pitchFamily="2" charset="0"/>
            </a:endParaRPr>
          </a:p>
        </p:txBody>
      </p:sp>
      <p:sp>
        <p:nvSpPr>
          <p:cNvPr id="10" name="Google Shape;293;p33">
            <a:extLst>
              <a:ext uri="{FF2B5EF4-FFF2-40B4-BE49-F238E27FC236}">
                <a16:creationId xmlns:a16="http://schemas.microsoft.com/office/drawing/2014/main" id="{18771D15-DE8F-14F6-B9E0-61CDA7F685B2}"/>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C9A30329-C272-49A1-6883-C7F0690FF401}"/>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017692EC-9F67-4E1F-CB8B-3401343C5F85}"/>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A0DE3650-EB0A-76D9-CC16-0E06052B3539}"/>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4" name="Straight Connector 13">
            <a:extLst>
              <a:ext uri="{FF2B5EF4-FFF2-40B4-BE49-F238E27FC236}">
                <a16:creationId xmlns:a16="http://schemas.microsoft.com/office/drawing/2014/main" id="{BA1F007B-20DD-455C-E165-E34AED19593C}"/>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3" name="Google Shape;275;p31">
            <a:extLst>
              <a:ext uri="{FF2B5EF4-FFF2-40B4-BE49-F238E27FC236}">
                <a16:creationId xmlns:a16="http://schemas.microsoft.com/office/drawing/2014/main" id="{03EC489B-8D14-388C-708B-7A44EA860614}"/>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20</a:t>
            </a:r>
          </a:p>
        </p:txBody>
      </p:sp>
    </p:spTree>
    <p:extLst>
      <p:ext uri="{BB962C8B-B14F-4D97-AF65-F5344CB8AC3E}">
        <p14:creationId xmlns:p14="http://schemas.microsoft.com/office/powerpoint/2010/main" val="301317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B1E26781-8B18-EE54-27F8-2A79195EEC73}"/>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2EF2816E-09BC-4C73-A7FA-D1D3AE0C626C}"/>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3D RESNET-50</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13CB0ED5-00E3-9F41-0D82-74BB6414AF9B}"/>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4" name="Picture 3" descr="A white sheet with black text&#10;&#10;Description automatically generated">
            <a:extLst>
              <a:ext uri="{FF2B5EF4-FFF2-40B4-BE49-F238E27FC236}">
                <a16:creationId xmlns:a16="http://schemas.microsoft.com/office/drawing/2014/main" id="{D587EA89-361F-E45C-0618-28DA2DE96C5E}"/>
              </a:ext>
            </a:extLst>
          </p:cNvPr>
          <p:cNvPicPr>
            <a:picLocks noChangeAspect="1"/>
          </p:cNvPicPr>
          <p:nvPr/>
        </p:nvPicPr>
        <p:blipFill>
          <a:blip r:embed="rId3"/>
          <a:stretch>
            <a:fillRect/>
          </a:stretch>
        </p:blipFill>
        <p:spPr>
          <a:xfrm>
            <a:off x="3489320" y="1188623"/>
            <a:ext cx="2984952" cy="2413560"/>
          </a:xfrm>
          <a:prstGeom prst="rect">
            <a:avLst/>
          </a:prstGeom>
        </p:spPr>
      </p:pic>
      <p:pic>
        <p:nvPicPr>
          <p:cNvPr id="1026" name="Picture 2" descr="A diagram of a block diagram&#10;&#10;Description automatically generated">
            <a:extLst>
              <a:ext uri="{FF2B5EF4-FFF2-40B4-BE49-F238E27FC236}">
                <a16:creationId xmlns:a16="http://schemas.microsoft.com/office/drawing/2014/main" id="{D1C000C9-D3B9-D80A-B61D-8788EBEE6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509" y="685672"/>
            <a:ext cx="2016474" cy="37721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A6605C4-40B3-3C50-3834-8AB7CF71222D}"/>
              </a:ext>
            </a:extLst>
          </p:cNvPr>
          <p:cNvSpPr>
            <a:spLocks noChangeArrowheads="1"/>
          </p:cNvSpPr>
          <p:nvPr/>
        </p:nvSpPr>
        <p:spPr bwMode="auto">
          <a:xfrm>
            <a:off x="400055" y="1013669"/>
            <a:ext cx="3059544" cy="3059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dirty="0">
                <a:solidFill>
                  <a:srgbClr val="120930"/>
                </a:solidFill>
                <a:latin typeface="Montserrat" panose="00000500000000000000" pitchFamily="2" charset="0"/>
              </a:rPr>
              <a:t>Inspiration of 2D Resnet-50</a:t>
            </a: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dirty="0">
                <a:solidFill>
                  <a:srgbClr val="120930"/>
                </a:solidFill>
                <a:latin typeface="Montserrat" panose="00000500000000000000" pitchFamily="2" charset="0"/>
              </a:rPr>
              <a:t>replacing convolutional and pooling layer with the </a:t>
            </a:r>
            <a:r>
              <a:rPr lang="en-US" altLang="en-US" sz="1300" b="1" dirty="0">
                <a:solidFill>
                  <a:srgbClr val="120930"/>
                </a:solidFill>
                <a:latin typeface="Montserrat" panose="00000500000000000000" pitchFamily="2" charset="0"/>
              </a:rPr>
              <a:t>3D counterparts</a:t>
            </a: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b="1" dirty="0">
                <a:solidFill>
                  <a:srgbClr val="120930"/>
                </a:solidFill>
                <a:latin typeface="Montserrat" panose="00000500000000000000" pitchFamily="2" charset="0"/>
              </a:rPr>
              <a:t>4 </a:t>
            </a:r>
            <a:r>
              <a:rPr kumimoji="0" lang="en-US" altLang="en-US" sz="1300" b="1" i="0" u="none" strike="noStrike" normalizeH="0" baseline="0" dirty="0">
                <a:solidFill>
                  <a:srgbClr val="120930"/>
                </a:solidFill>
                <a:latin typeface="Montserrat" panose="00000500000000000000" pitchFamily="2" charset="0"/>
              </a:rPr>
              <a:t>main </a:t>
            </a:r>
            <a:r>
              <a:rPr lang="en-US" altLang="en-US" sz="1300" b="1" dirty="0">
                <a:solidFill>
                  <a:srgbClr val="120930"/>
                </a:solidFill>
                <a:latin typeface="Montserrat" panose="00000500000000000000" pitchFamily="2" charset="0"/>
              </a:rPr>
              <a:t>Residual blocks</a:t>
            </a: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300" dirty="0">
                <a:solidFill>
                  <a:srgbClr val="120930"/>
                </a:solidFill>
                <a:latin typeface="Montserrat" panose="00000500000000000000" pitchFamily="2" charset="0"/>
              </a:rPr>
              <a:t>Input size </a:t>
            </a:r>
            <a:r>
              <a:rPr lang="en-US" altLang="en-US" sz="1300" b="1" dirty="0">
                <a:solidFill>
                  <a:srgbClr val="120930"/>
                </a:solidFill>
                <a:latin typeface="Montserrat" panose="00000500000000000000" pitchFamily="2" charset="0"/>
              </a:rPr>
              <a:t>[32, 128, 128, 3]</a:t>
            </a: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i="0" u="none" strike="noStrike" normalizeH="0" baseline="0" dirty="0">
                <a:solidFill>
                  <a:srgbClr val="120930"/>
                </a:solidFill>
                <a:latin typeface="Montserrat" panose="00000500000000000000" pitchFamily="2" charset="0"/>
              </a:rPr>
              <a:t>Over </a:t>
            </a:r>
            <a:r>
              <a:rPr kumimoji="0" lang="en-US" altLang="en-US" sz="1300" b="1" i="0" u="none" strike="noStrike" normalizeH="0" baseline="0" dirty="0">
                <a:solidFill>
                  <a:srgbClr val="120930"/>
                </a:solidFill>
                <a:latin typeface="Montserrat" panose="00000500000000000000" pitchFamily="2" charset="0"/>
              </a:rPr>
              <a:t>40 million </a:t>
            </a:r>
            <a:r>
              <a:rPr kumimoji="0" lang="en-US" altLang="en-US" sz="1300" i="0" u="none" strike="noStrike" normalizeH="0" baseline="0" dirty="0">
                <a:solidFill>
                  <a:srgbClr val="120930"/>
                </a:solidFill>
                <a:latin typeface="Montserrat" panose="00000500000000000000" pitchFamily="2" charset="0"/>
              </a:rPr>
              <a:t>learnable parameters</a:t>
            </a:r>
            <a:endParaRPr lang="en-US" altLang="en-US" sz="1300" dirty="0">
              <a:solidFill>
                <a:srgbClr val="120930"/>
              </a:solidFill>
              <a:latin typeface="Montserrat" panose="00000500000000000000" pitchFamily="2" charset="0"/>
            </a:endParaRPr>
          </a:p>
          <a:p>
            <a:pPr marL="285750" marR="0" lvl="0" indent="-28575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i="0" u="none" strike="noStrike" normalizeH="0" baseline="0" dirty="0">
                <a:solidFill>
                  <a:srgbClr val="120930"/>
                </a:solidFill>
                <a:latin typeface="Montserrat" panose="00000500000000000000" pitchFamily="2" charset="0"/>
              </a:rPr>
              <a:t>Training over </a:t>
            </a:r>
            <a:r>
              <a:rPr lang="en-US" altLang="en-US" sz="1300" b="1" dirty="0">
                <a:solidFill>
                  <a:srgbClr val="120930"/>
                </a:solidFill>
                <a:latin typeface="Montserrat" panose="00000500000000000000" pitchFamily="2" charset="0"/>
              </a:rPr>
              <a:t>60 hours for 48 epochs</a:t>
            </a:r>
            <a:endParaRPr kumimoji="0" lang="en-US" altLang="en-US" sz="1300" b="1" i="0" u="none" strike="noStrike" normalizeH="0" baseline="0" dirty="0">
              <a:solidFill>
                <a:srgbClr val="120930"/>
              </a:solidFill>
              <a:latin typeface="Montserrat" panose="00000500000000000000" pitchFamily="2" charset="0"/>
            </a:endParaRPr>
          </a:p>
        </p:txBody>
      </p:sp>
      <p:sp>
        <p:nvSpPr>
          <p:cNvPr id="7" name="Rectangle 6">
            <a:extLst>
              <a:ext uri="{FF2B5EF4-FFF2-40B4-BE49-F238E27FC236}">
                <a16:creationId xmlns:a16="http://schemas.microsoft.com/office/drawing/2014/main" id="{1C6D26B3-1AF0-435B-8F1D-DC1999961B5A}"/>
              </a:ext>
            </a:extLst>
          </p:cNvPr>
          <p:cNvSpPr/>
          <p:nvPr/>
        </p:nvSpPr>
        <p:spPr>
          <a:xfrm>
            <a:off x="7075363" y="4351211"/>
            <a:ext cx="574766" cy="106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rgbClr val="0A0B0A"/>
                </a:solidFill>
              </a:rPr>
              <a:t>Fc, 18</a:t>
            </a:r>
          </a:p>
        </p:txBody>
      </p:sp>
      <p:sp>
        <p:nvSpPr>
          <p:cNvPr id="8" name="TextBox 7">
            <a:extLst>
              <a:ext uri="{FF2B5EF4-FFF2-40B4-BE49-F238E27FC236}">
                <a16:creationId xmlns:a16="http://schemas.microsoft.com/office/drawing/2014/main" id="{1FB53E96-478B-FFF5-67D9-CF9BEF255F33}"/>
              </a:ext>
            </a:extLst>
          </p:cNvPr>
          <p:cNvSpPr txBox="1"/>
          <p:nvPr/>
        </p:nvSpPr>
        <p:spPr>
          <a:xfrm>
            <a:off x="6700545" y="4457828"/>
            <a:ext cx="1324402" cy="215444"/>
          </a:xfrm>
          <a:prstGeom prst="rect">
            <a:avLst/>
          </a:prstGeom>
          <a:noFill/>
        </p:spPr>
        <p:txBody>
          <a:bodyPr wrap="none" rtlCol="0">
            <a:spAutoFit/>
          </a:bodyPr>
          <a:lstStyle/>
          <a:p>
            <a:r>
              <a:rPr lang="en-US" sz="800">
                <a:latin typeface=".VnAvant" panose="020B7200000000000000" pitchFamily="34" charset="0"/>
              </a:rPr>
              <a:t>2D Resnet architecture</a:t>
            </a:r>
          </a:p>
        </p:txBody>
      </p:sp>
      <p:sp>
        <p:nvSpPr>
          <p:cNvPr id="3" name="Google Shape;293;p33">
            <a:extLst>
              <a:ext uri="{FF2B5EF4-FFF2-40B4-BE49-F238E27FC236}">
                <a16:creationId xmlns:a16="http://schemas.microsoft.com/office/drawing/2014/main" id="{FA6A730B-19EF-AFBD-339A-47101D53F7C6}"/>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99694AA7-63C9-A37E-23E9-22771F1E7177}"/>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4AC8051C-44A2-9A1E-209C-AFB416F43D86}"/>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ECC4A522-1D84-0EEE-843C-56A5D702E2B4}"/>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0" name="Google Shape;293;p33">
            <a:extLst>
              <a:ext uri="{FF2B5EF4-FFF2-40B4-BE49-F238E27FC236}">
                <a16:creationId xmlns:a16="http://schemas.microsoft.com/office/drawing/2014/main" id="{AEE17242-D27C-598F-8F35-D5F8942D6CF2}"/>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1" name="Straight Connector 10">
            <a:extLst>
              <a:ext uri="{FF2B5EF4-FFF2-40B4-BE49-F238E27FC236}">
                <a16:creationId xmlns:a16="http://schemas.microsoft.com/office/drawing/2014/main" id="{C6CF5364-86FD-5084-4273-36FC36AE5901}"/>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EE37B83-DC18-D2CC-5D26-B32223D69D80}"/>
              </a:ext>
            </a:extLst>
          </p:cNvPr>
          <p:cNvSpPr txBox="1"/>
          <p:nvPr/>
        </p:nvSpPr>
        <p:spPr>
          <a:xfrm>
            <a:off x="4319595" y="3654528"/>
            <a:ext cx="1088760" cy="215444"/>
          </a:xfrm>
          <a:prstGeom prst="rect">
            <a:avLst/>
          </a:prstGeom>
          <a:noFill/>
        </p:spPr>
        <p:txBody>
          <a:bodyPr wrap="none" rtlCol="0">
            <a:spAutoFit/>
          </a:bodyPr>
          <a:lstStyle/>
          <a:p>
            <a:r>
              <a:rPr lang="en-US" sz="800">
                <a:latin typeface=".VnAvant" panose="020B7200000000000000" pitchFamily="34" charset="0"/>
              </a:rPr>
              <a:t>D Resnet architecture</a:t>
            </a:r>
          </a:p>
        </p:txBody>
      </p:sp>
      <p:sp>
        <p:nvSpPr>
          <p:cNvPr id="13" name="Google Shape;275;p31">
            <a:extLst>
              <a:ext uri="{FF2B5EF4-FFF2-40B4-BE49-F238E27FC236}">
                <a16:creationId xmlns:a16="http://schemas.microsoft.com/office/drawing/2014/main" id="{48F2DAF6-82B5-E5C3-EC81-260DEA970E98}"/>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21</a:t>
            </a:r>
          </a:p>
        </p:txBody>
      </p:sp>
    </p:spTree>
    <p:extLst>
      <p:ext uri="{BB962C8B-B14F-4D97-AF65-F5344CB8AC3E}">
        <p14:creationId xmlns:p14="http://schemas.microsoft.com/office/powerpoint/2010/main" val="1298457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684170A5-2FBC-D548-BF39-B6F6DAD9F345}"/>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26AED2A8-F9A1-86B3-C310-09A605F3A069}"/>
              </a:ext>
            </a:extLst>
          </p:cNvPr>
          <p:cNvSpPr txBox="1">
            <a:spLocks noGrp="1"/>
          </p:cNvSpPr>
          <p:nvPr>
            <p:ph type="title"/>
          </p:nvPr>
        </p:nvSpPr>
        <p:spPr>
          <a:xfrm>
            <a:off x="421708" y="0"/>
            <a:ext cx="6595780" cy="735491"/>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TSM (Temporal Shift Module ) with 2D_Resnet backbone</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20B4D4D7-6188-187C-E707-593428C265F0}"/>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2" name="Picture 1" descr="A diagram of different colors of cubes&#10;&#10;AI-generated content may be incorrect.">
            <a:extLst>
              <a:ext uri="{FF2B5EF4-FFF2-40B4-BE49-F238E27FC236}">
                <a16:creationId xmlns:a16="http://schemas.microsoft.com/office/drawing/2014/main" id="{C9C3A60C-05D0-F9CD-0613-952360783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04949"/>
            <a:ext cx="4064000" cy="2298700"/>
          </a:xfrm>
          <a:prstGeom prst="rect">
            <a:avLst/>
          </a:prstGeom>
        </p:spPr>
      </p:pic>
      <p:sp>
        <p:nvSpPr>
          <p:cNvPr id="3" name="Rectangle 2">
            <a:extLst>
              <a:ext uri="{FF2B5EF4-FFF2-40B4-BE49-F238E27FC236}">
                <a16:creationId xmlns:a16="http://schemas.microsoft.com/office/drawing/2014/main" id="{08529014-7BD4-C2BC-A41F-FF58492BD73C}"/>
              </a:ext>
            </a:extLst>
          </p:cNvPr>
          <p:cNvSpPr/>
          <p:nvPr/>
        </p:nvSpPr>
        <p:spPr>
          <a:xfrm>
            <a:off x="-11899" y="1315737"/>
            <a:ext cx="4649603" cy="18150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GB" sz="1400" b="1" kern="100" dirty="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Temporal Shift Module </a:t>
            </a:r>
          </a:p>
          <a:p>
            <a:pPr marL="684213" indent="-285750">
              <a:lnSpc>
                <a:spcPct val="150000"/>
              </a:lnSpc>
              <a:buFont typeface="Arial" panose="020B0604020202020204" pitchFamily="34" charset="0"/>
              <a:buChar char="•"/>
            </a:pPr>
            <a:r>
              <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rPr>
              <a:t>Shifts 1/8 of the channels forward in time</a:t>
            </a:r>
          </a:p>
          <a:p>
            <a:pPr marL="684213" indent="-285750">
              <a:lnSpc>
                <a:spcPct val="150000"/>
              </a:lnSpc>
              <a:buFont typeface="Arial" panose="020B0604020202020204" pitchFamily="34" charset="0"/>
              <a:buChar char="•"/>
            </a:pPr>
            <a:r>
              <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rPr>
              <a:t>Another 1/8 backward</a:t>
            </a:r>
          </a:p>
          <a:p>
            <a:pPr marL="684213" indent="-285750">
              <a:lnSpc>
                <a:spcPct val="150000"/>
              </a:lnSpc>
              <a:buFont typeface="Arial" panose="020B0604020202020204" pitchFamily="34" charset="0"/>
              <a:buChar char="•"/>
            </a:pPr>
            <a:r>
              <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rPr>
              <a:t>Leaves the rest unchanged</a:t>
            </a:r>
          </a:p>
          <a:p>
            <a:pPr marL="398463">
              <a:lnSpc>
                <a:spcPct val="150000"/>
              </a:lnSpc>
            </a:pPr>
            <a:r>
              <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sym typeface="Wingdings" panose="05000000000000000000" pitchFamily="2" charset="2"/>
              </a:rPr>
              <a:t> Temporal information exchange across frames</a:t>
            </a:r>
            <a:endPar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endParaRPr>
          </a:p>
          <a:p>
            <a:pPr marL="684213" indent="-285750">
              <a:lnSpc>
                <a:spcPct val="150000"/>
              </a:lnSpc>
              <a:buFont typeface="Arial" panose="020B0604020202020204" pitchFamily="34" charset="0"/>
              <a:buChar char="•"/>
            </a:pPr>
            <a:endParaRPr lang="en-US" sz="1300" kern="100" dirty="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0B2DD6A-91D0-59BB-8BE5-2901A5CDFC4C}"/>
              </a:ext>
            </a:extLst>
          </p:cNvPr>
          <p:cNvSpPr/>
          <p:nvPr/>
        </p:nvSpPr>
        <p:spPr>
          <a:xfrm>
            <a:off x="310621" y="3612297"/>
            <a:ext cx="7323556" cy="8472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8463">
              <a:lnSpc>
                <a:spcPct val="150000"/>
              </a:lnSpc>
            </a:pPr>
            <a:r>
              <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sym typeface="Wingdings" panose="05000000000000000000" pitchFamily="2" charset="2"/>
              </a:rPr>
              <a:t> Insert into ResNet2D : model motion patterns across adjacent frames while maintaining the efficiency and optimization benefits</a:t>
            </a:r>
            <a:endParaRPr lang="en-US" sz="1300" kern="100">
              <a:solidFill>
                <a:schemeClr val="tx1"/>
              </a:solidFill>
              <a:latin typeface="Montserrat" panose="00000500000000000000" pitchFamily="2" charset="0"/>
              <a:ea typeface="Aptos" panose="020B0004020202020204" pitchFamily="34" charset="0"/>
              <a:cs typeface="Arial" panose="020B0604020202020204" pitchFamily="34" charset="0"/>
            </a:endParaRPr>
          </a:p>
        </p:txBody>
      </p:sp>
      <p:sp>
        <p:nvSpPr>
          <p:cNvPr id="5" name="Google Shape;293;p33">
            <a:extLst>
              <a:ext uri="{FF2B5EF4-FFF2-40B4-BE49-F238E27FC236}">
                <a16:creationId xmlns:a16="http://schemas.microsoft.com/office/drawing/2014/main" id="{7A5DAFBB-6BA7-BE1C-DABF-D312B619E6AC}"/>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6" name="Google Shape;293;p33">
            <a:extLst>
              <a:ext uri="{FF2B5EF4-FFF2-40B4-BE49-F238E27FC236}">
                <a16:creationId xmlns:a16="http://schemas.microsoft.com/office/drawing/2014/main" id="{7CEF7AC9-2D80-80FC-4CAF-DA6291E220FE}"/>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A4AF0020-47E1-BFEA-E87D-4A9F5C578943}"/>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14D0983D-8AC3-62FB-F60C-6CAD420BC239}"/>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C6B75EC4-C907-AD2A-DA90-863C17670579}"/>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0" name="Straight Connector 9">
            <a:extLst>
              <a:ext uri="{FF2B5EF4-FFF2-40B4-BE49-F238E27FC236}">
                <a16:creationId xmlns:a16="http://schemas.microsoft.com/office/drawing/2014/main" id="{0E5B2569-6D11-1167-9D9E-FB23C98DCA7E}"/>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Google Shape;275;p31">
            <a:extLst>
              <a:ext uri="{FF2B5EF4-FFF2-40B4-BE49-F238E27FC236}">
                <a16:creationId xmlns:a16="http://schemas.microsoft.com/office/drawing/2014/main" id="{2C48C0AA-F174-59A9-2848-6B1E3F9F064F}"/>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22</a:t>
            </a:r>
          </a:p>
        </p:txBody>
      </p:sp>
    </p:spTree>
    <p:extLst>
      <p:ext uri="{BB962C8B-B14F-4D97-AF65-F5344CB8AC3E}">
        <p14:creationId xmlns:p14="http://schemas.microsoft.com/office/powerpoint/2010/main" val="25742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9E01CE02-C3B5-4DEA-BF77-C6E8A95F29D1}"/>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356C91F0-B4ED-FE72-04FD-ED310EF4688E}"/>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Non-local module</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2A2AEC08-9EC3-68FA-8A21-1C8B568904BE}"/>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2" name="Picture 1" descr="A diagram of a software algorithm&#10;&#10;AI-generated content may be incorrect.">
            <a:extLst>
              <a:ext uri="{FF2B5EF4-FFF2-40B4-BE49-F238E27FC236}">
                <a16:creationId xmlns:a16="http://schemas.microsoft.com/office/drawing/2014/main" id="{3D7E220D-4DB3-E76D-FE43-30DBD3EE0123}"/>
              </a:ext>
            </a:extLst>
          </p:cNvPr>
          <p:cNvPicPr>
            <a:picLocks noChangeAspect="1"/>
          </p:cNvPicPr>
          <p:nvPr/>
        </p:nvPicPr>
        <p:blipFill>
          <a:blip r:embed="rId3"/>
          <a:stretch>
            <a:fillRect/>
          </a:stretch>
        </p:blipFill>
        <p:spPr>
          <a:xfrm>
            <a:off x="5097561" y="992100"/>
            <a:ext cx="3752164" cy="312182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396D02-4AE8-7643-EA88-1C22C44222FA}"/>
                  </a:ext>
                </a:extLst>
              </p:cNvPr>
              <p:cNvSpPr txBox="1"/>
              <p:nvPr/>
            </p:nvSpPr>
            <p:spPr>
              <a:xfrm>
                <a:off x="724516" y="1579474"/>
                <a:ext cx="3703204" cy="549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𝐶</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den>
                      </m:f>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𝑓</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e>
                      </m:nary>
                      <m:r>
                        <a:rPr lang="en-US" i="0">
                          <a:latin typeface="Cambria Math" panose="02040503050406030204" pitchFamily="18" charset="0"/>
                        </a:rPr>
                        <m:t>.</m:t>
                      </m:r>
                      <m:r>
                        <a:rPr lang="en-US" i="1">
                          <a:latin typeface="Cambria Math" panose="02040503050406030204" pitchFamily="18" charset="0"/>
                        </a:rPr>
                        <m:t>𝑔</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oMath>
                  </m:oMathPara>
                </a14:m>
                <a:endParaRPr lang="en-US"/>
              </a:p>
            </p:txBody>
          </p:sp>
        </mc:Choice>
        <mc:Fallback xmlns="">
          <p:sp>
            <p:nvSpPr>
              <p:cNvPr id="5" name="TextBox 4">
                <a:extLst>
                  <a:ext uri="{FF2B5EF4-FFF2-40B4-BE49-F238E27FC236}">
                    <a16:creationId xmlns:a16="http://schemas.microsoft.com/office/drawing/2014/main" id="{AC396D02-4AE8-7643-EA88-1C22C44222FA}"/>
                  </a:ext>
                </a:extLst>
              </p:cNvPr>
              <p:cNvSpPr txBox="1">
                <a:spLocks noRot="1" noChangeAspect="1" noMove="1" noResize="1" noEditPoints="1" noAdjustHandles="1" noChangeArrowheads="1" noChangeShapeType="1" noTextEdit="1"/>
              </p:cNvSpPr>
              <p:nvPr/>
            </p:nvSpPr>
            <p:spPr>
              <a:xfrm>
                <a:off x="724516" y="1579474"/>
                <a:ext cx="3703204" cy="549253"/>
              </a:xfrm>
              <a:prstGeom prst="rect">
                <a:avLst/>
              </a:prstGeom>
              <a:blipFill>
                <a:blip r:embed="rId4"/>
                <a:stretch>
                  <a:fillRect t="-132222" b="-19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C80C5D-D34F-B48B-6455-E02F4035703A}"/>
                  </a:ext>
                </a:extLst>
              </p:cNvPr>
              <p:cNvSpPr txBox="1"/>
              <p:nvPr/>
            </p:nvSpPr>
            <p:spPr>
              <a:xfrm>
                <a:off x="1555607" y="4051118"/>
                <a:ext cx="23736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CMU Serif" panose="020B0604020202020204" charset="0"/>
                            </a:rPr>
                            <m:t>𝑧</m:t>
                          </m:r>
                        </m:e>
                        <m:sub>
                          <m:r>
                            <a:rPr lang="en-US" sz="1400" i="1">
                              <a:effectLst/>
                              <a:latin typeface="Cambria Math" panose="02040503050406030204" pitchFamily="18" charset="0"/>
                              <a:ea typeface="Times New Roman" panose="02020603050405020304" pitchFamily="18" charset="0"/>
                              <a:cs typeface="CMU Serif" panose="020B0604020202020204" charset="0"/>
                            </a:rPr>
                            <m:t>𝑖</m:t>
                          </m:r>
                        </m:sub>
                      </m:sSub>
                      <m:r>
                        <a:rPr lang="en-US" sz="1400" i="1">
                          <a:effectLst/>
                          <a:latin typeface="Cambria Math" panose="02040503050406030204" pitchFamily="18" charset="0"/>
                          <a:ea typeface="Times New Roman" panose="02020603050405020304" pitchFamily="18" charset="0"/>
                          <a:cs typeface="CMU Serif" panose="020B0604020202020204" charset="0"/>
                        </a:rPr>
                        <m:t>=</m:t>
                      </m:r>
                      <m:sSub>
                        <m:sSubPr>
                          <m:ctrlPr>
                            <a:rPr lang="en-US"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CMU Serif" panose="020B0604020202020204" charset="0"/>
                            </a:rPr>
                            <m:t>𝑊</m:t>
                          </m:r>
                        </m:e>
                        <m:sub>
                          <m:r>
                            <a:rPr lang="en-US" sz="1400" i="1">
                              <a:effectLst/>
                              <a:latin typeface="Cambria Math" panose="02040503050406030204" pitchFamily="18" charset="0"/>
                              <a:ea typeface="Times New Roman" panose="02020603050405020304" pitchFamily="18" charset="0"/>
                              <a:cs typeface="CMU Serif" panose="020B0604020202020204" charset="0"/>
                            </a:rPr>
                            <m:t>𝑧</m:t>
                          </m:r>
                        </m:sub>
                      </m:sSub>
                      <m:sSub>
                        <m:sSubPr>
                          <m:ctrlPr>
                            <a:rPr lang="en-US"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CMU Serif" panose="020B0604020202020204" charset="0"/>
                            </a:rPr>
                            <m:t>𝑦</m:t>
                          </m:r>
                        </m:e>
                        <m:sub>
                          <m:r>
                            <a:rPr lang="en-US" sz="1400" i="1">
                              <a:effectLst/>
                              <a:latin typeface="Cambria Math" panose="02040503050406030204" pitchFamily="18" charset="0"/>
                              <a:ea typeface="Times New Roman" panose="02020603050405020304" pitchFamily="18" charset="0"/>
                              <a:cs typeface="CMU Serif" panose="020B0604020202020204" charset="0"/>
                            </a:rPr>
                            <m:t>𝑖</m:t>
                          </m:r>
                        </m:sub>
                      </m:sSub>
                      <m:r>
                        <a:rPr lang="en-US" sz="1400" i="1">
                          <a:effectLst/>
                          <a:latin typeface="Cambria Math" panose="02040503050406030204" pitchFamily="18" charset="0"/>
                          <a:ea typeface="Times New Roman" panose="02020603050405020304" pitchFamily="18" charset="0"/>
                          <a:cs typeface="CMU Serif" panose="020B0604020202020204" charset="0"/>
                        </a:rPr>
                        <m:t>+</m:t>
                      </m:r>
                      <m:sSub>
                        <m:sSubPr>
                          <m:ctrlPr>
                            <a:rPr lang="en-US"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CMU Serif" panose="020B0604020202020204" charset="0"/>
                            </a:rPr>
                            <m:t>𝑥</m:t>
                          </m:r>
                        </m:e>
                        <m:sub>
                          <m:r>
                            <a:rPr lang="en-US" sz="1400" i="1">
                              <a:effectLst/>
                              <a:latin typeface="Cambria Math" panose="02040503050406030204" pitchFamily="18" charset="0"/>
                              <a:ea typeface="Times New Roman" panose="02020603050405020304" pitchFamily="18" charset="0"/>
                              <a:cs typeface="CMU Serif" panose="020B0604020202020204" charset="0"/>
                            </a:rPr>
                            <m:t>𝑖</m:t>
                          </m:r>
                        </m:sub>
                      </m:sSub>
                    </m:oMath>
                  </m:oMathPara>
                </a14:m>
                <a:endParaRPr lang="en-US"/>
              </a:p>
            </p:txBody>
          </p:sp>
        </mc:Choice>
        <mc:Fallback xmlns="">
          <p:sp>
            <p:nvSpPr>
              <p:cNvPr id="7" name="TextBox 6">
                <a:extLst>
                  <a:ext uri="{FF2B5EF4-FFF2-40B4-BE49-F238E27FC236}">
                    <a16:creationId xmlns:a16="http://schemas.microsoft.com/office/drawing/2014/main" id="{49C80C5D-D34F-B48B-6455-E02F4035703A}"/>
                  </a:ext>
                </a:extLst>
              </p:cNvPr>
              <p:cNvSpPr txBox="1">
                <a:spLocks noRot="1" noChangeAspect="1" noMove="1" noResize="1" noEditPoints="1" noAdjustHandles="1" noChangeArrowheads="1" noChangeShapeType="1" noTextEdit="1"/>
              </p:cNvSpPr>
              <p:nvPr/>
            </p:nvSpPr>
            <p:spPr>
              <a:xfrm>
                <a:off x="1555607" y="4051118"/>
                <a:ext cx="2373625" cy="307777"/>
              </a:xfrm>
              <a:prstGeom prst="rect">
                <a:avLst/>
              </a:prstGeom>
              <a:blipFill>
                <a:blip r:embed="rId5"/>
                <a:stretch>
                  <a:fillRect b="-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F77CE7D-8D5C-A6FF-530E-CF9C3834EA74}"/>
              </a:ext>
            </a:extLst>
          </p:cNvPr>
          <p:cNvSpPr txBox="1"/>
          <p:nvPr/>
        </p:nvSpPr>
        <p:spPr>
          <a:xfrm>
            <a:off x="259137" y="878187"/>
            <a:ext cx="5638800" cy="492443"/>
          </a:xfrm>
          <a:prstGeom prst="rect">
            <a:avLst/>
          </a:prstGeom>
          <a:noFill/>
        </p:spPr>
        <p:txBody>
          <a:bodyPr wrap="square">
            <a:spAutoFit/>
          </a:bodyPr>
          <a:lstStyle/>
          <a:p>
            <a:r>
              <a:rPr lang="en-US" sz="1300" b="1" dirty="0">
                <a:latin typeface="Montserrat" panose="00000500000000000000" pitchFamily="2" charset="0"/>
                <a:ea typeface="Times New Roman" panose="02020603050405020304" pitchFamily="18" charset="0"/>
              </a:rPr>
              <a:t>N</a:t>
            </a:r>
            <a:r>
              <a:rPr lang="en-US" sz="1300" b="1" dirty="0">
                <a:effectLst/>
                <a:latin typeface="Montserrat" panose="00000500000000000000" pitchFamily="2" charset="0"/>
                <a:ea typeface="Times New Roman" panose="02020603050405020304" pitchFamily="18" charset="0"/>
              </a:rPr>
              <a:t>on-local operation </a:t>
            </a:r>
            <a:r>
              <a:rPr lang="en-US" sz="1300" dirty="0">
                <a:effectLst/>
                <a:latin typeface="Montserrat" panose="00000500000000000000" pitchFamily="2" charset="0"/>
                <a:ea typeface="Times New Roman" panose="02020603050405020304" pitchFamily="18" charset="0"/>
              </a:rPr>
              <a:t>computes the response at a given position as a weighted sum of the features at all positions in the input</a:t>
            </a:r>
            <a:endParaRPr lang="en-US" sz="1300" dirty="0">
              <a:latin typeface="Montserrat" panose="00000500000000000000" pitchFamily="2" charset="0"/>
            </a:endParaRPr>
          </a:p>
        </p:txBody>
      </p:sp>
      <p:sp>
        <p:nvSpPr>
          <p:cNvPr id="11" name="TextBox 10">
            <a:extLst>
              <a:ext uri="{FF2B5EF4-FFF2-40B4-BE49-F238E27FC236}">
                <a16:creationId xmlns:a16="http://schemas.microsoft.com/office/drawing/2014/main" id="{D0588D3E-9861-A4AF-514C-FB72ED77181B}"/>
              </a:ext>
            </a:extLst>
          </p:cNvPr>
          <p:cNvSpPr txBox="1"/>
          <p:nvPr/>
        </p:nvSpPr>
        <p:spPr>
          <a:xfrm>
            <a:off x="538819" y="2337571"/>
            <a:ext cx="1010205" cy="430887"/>
          </a:xfrm>
          <a:prstGeom prst="rect">
            <a:avLst/>
          </a:prstGeom>
          <a:noFill/>
        </p:spPr>
        <p:txBody>
          <a:bodyPr wrap="square">
            <a:spAutoFit/>
          </a:bodyPr>
          <a:lstStyle/>
          <a:p>
            <a:r>
              <a:rPr lang="en-US" sz="1100">
                <a:effectLst/>
                <a:latin typeface="Montserrat" panose="00000500000000000000" pitchFamily="2" charset="0"/>
                <a:ea typeface="Times New Roman" panose="02020603050405020304" pitchFamily="18" charset="0"/>
              </a:rPr>
              <a:t>Output at position </a:t>
            </a:r>
            <a:r>
              <a:rPr lang="en-US" sz="1100" err="1">
                <a:effectLst/>
                <a:latin typeface="Montserrat" panose="00000500000000000000" pitchFamily="2" charset="0"/>
                <a:ea typeface="Times New Roman" panose="02020603050405020304" pitchFamily="18" charset="0"/>
              </a:rPr>
              <a:t>i</a:t>
            </a:r>
            <a:endParaRPr lang="en-US" sz="1100">
              <a:latin typeface="Montserrat" panose="00000500000000000000" pitchFamily="2" charset="0"/>
            </a:endParaRPr>
          </a:p>
        </p:txBody>
      </p:sp>
      <p:sp>
        <p:nvSpPr>
          <p:cNvPr id="12" name="TextBox 11">
            <a:extLst>
              <a:ext uri="{FF2B5EF4-FFF2-40B4-BE49-F238E27FC236}">
                <a16:creationId xmlns:a16="http://schemas.microsoft.com/office/drawing/2014/main" id="{26390338-3B24-45F2-ACF2-E41516522990}"/>
              </a:ext>
            </a:extLst>
          </p:cNvPr>
          <p:cNvSpPr txBox="1"/>
          <p:nvPr/>
        </p:nvSpPr>
        <p:spPr>
          <a:xfrm>
            <a:off x="3538090" y="2322765"/>
            <a:ext cx="1559471" cy="769441"/>
          </a:xfrm>
          <a:prstGeom prst="rect">
            <a:avLst/>
          </a:prstGeom>
          <a:noFill/>
        </p:spPr>
        <p:txBody>
          <a:bodyPr wrap="square">
            <a:spAutoFit/>
          </a:bodyPr>
          <a:lstStyle/>
          <a:p>
            <a:r>
              <a:rPr lang="en-US" sz="1100" b="1">
                <a:effectLst/>
                <a:latin typeface="Montserrat" panose="00000500000000000000" pitchFamily="2" charset="0"/>
                <a:ea typeface="Times New Roman" panose="02020603050405020304" pitchFamily="18" charset="0"/>
              </a:rPr>
              <a:t>transformed representation </a:t>
            </a:r>
            <a:r>
              <a:rPr lang="en-US" sz="1100">
                <a:effectLst/>
                <a:latin typeface="Montserrat" panose="00000500000000000000" pitchFamily="2" charset="0"/>
                <a:ea typeface="Times New Roman" panose="02020603050405020304" pitchFamily="18" charset="0"/>
              </a:rPr>
              <a:t>the input features at location j</a:t>
            </a:r>
            <a:endParaRPr lang="en-US" sz="1100">
              <a:latin typeface="Montserrat" panose="00000500000000000000" pitchFamily="2" charset="0"/>
            </a:endParaRPr>
          </a:p>
        </p:txBody>
      </p:sp>
      <p:sp>
        <p:nvSpPr>
          <p:cNvPr id="13" name="TextBox 12">
            <a:extLst>
              <a:ext uri="{FF2B5EF4-FFF2-40B4-BE49-F238E27FC236}">
                <a16:creationId xmlns:a16="http://schemas.microsoft.com/office/drawing/2014/main" id="{A5AFC89A-62EE-703E-34EC-6F7B73C5AAF9}"/>
              </a:ext>
            </a:extLst>
          </p:cNvPr>
          <p:cNvSpPr txBox="1"/>
          <p:nvPr/>
        </p:nvSpPr>
        <p:spPr>
          <a:xfrm>
            <a:off x="1789131" y="2597993"/>
            <a:ext cx="1458232" cy="600164"/>
          </a:xfrm>
          <a:prstGeom prst="rect">
            <a:avLst/>
          </a:prstGeom>
          <a:noFill/>
        </p:spPr>
        <p:txBody>
          <a:bodyPr wrap="square">
            <a:spAutoFit/>
          </a:bodyPr>
          <a:lstStyle/>
          <a:p>
            <a:r>
              <a:rPr lang="en-US" sz="1100" b="1">
                <a:effectLst/>
                <a:latin typeface="Montserrat" panose="00000500000000000000" pitchFamily="2" charset="0"/>
                <a:ea typeface="Times New Roman" panose="02020603050405020304" pitchFamily="18" charset="0"/>
              </a:rPr>
              <a:t>affinity score </a:t>
            </a:r>
            <a:r>
              <a:rPr lang="en-US" sz="1100">
                <a:effectLst/>
                <a:latin typeface="Montserrat" panose="00000500000000000000" pitchFamily="2" charset="0"/>
                <a:ea typeface="Times New Roman" panose="02020603050405020304" pitchFamily="18" charset="0"/>
              </a:rPr>
              <a:t>between location </a:t>
            </a:r>
            <a:r>
              <a:rPr lang="en-US" sz="1100" err="1">
                <a:effectLst/>
                <a:latin typeface="Montserrat" panose="00000500000000000000" pitchFamily="2" charset="0"/>
                <a:ea typeface="Times New Roman" panose="02020603050405020304" pitchFamily="18" charset="0"/>
              </a:rPr>
              <a:t>i</a:t>
            </a:r>
            <a:r>
              <a:rPr lang="en-US" sz="1100">
                <a:effectLst/>
                <a:latin typeface="Montserrat" panose="00000500000000000000" pitchFamily="2" charset="0"/>
                <a:ea typeface="Times New Roman" panose="02020603050405020304" pitchFamily="18" charset="0"/>
              </a:rPr>
              <a:t> and j</a:t>
            </a:r>
            <a:endParaRPr lang="en-US" sz="1100">
              <a:latin typeface="Montserrat" panose="00000500000000000000" pitchFamily="2" charset="0"/>
            </a:endParaRPr>
          </a:p>
        </p:txBody>
      </p:sp>
      <p:cxnSp>
        <p:nvCxnSpPr>
          <p:cNvPr id="15" name="Straight Arrow Connector 14">
            <a:extLst>
              <a:ext uri="{FF2B5EF4-FFF2-40B4-BE49-F238E27FC236}">
                <a16:creationId xmlns:a16="http://schemas.microsoft.com/office/drawing/2014/main" id="{CF65E0DD-3BF6-A90C-DD84-C204816E2825}"/>
              </a:ext>
            </a:extLst>
          </p:cNvPr>
          <p:cNvCxnSpPr>
            <a:cxnSpLocks/>
            <a:stCxn id="11" idx="0"/>
          </p:cNvCxnSpPr>
          <p:nvPr/>
        </p:nvCxnSpPr>
        <p:spPr>
          <a:xfrm flipV="1">
            <a:off x="1043922" y="1973632"/>
            <a:ext cx="427295" cy="363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BBDB20-EB30-EDCC-B80E-CFC6F674A59D}"/>
              </a:ext>
            </a:extLst>
          </p:cNvPr>
          <p:cNvCxnSpPr>
            <a:cxnSpLocks/>
            <a:stCxn id="13" idx="0"/>
          </p:cNvCxnSpPr>
          <p:nvPr/>
        </p:nvCxnSpPr>
        <p:spPr>
          <a:xfrm flipV="1">
            <a:off x="2518247" y="1973632"/>
            <a:ext cx="290727" cy="62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47F24C-3201-B646-B2FA-89235B34B3A7}"/>
              </a:ext>
            </a:extLst>
          </p:cNvPr>
          <p:cNvCxnSpPr>
            <a:cxnSpLocks/>
            <a:stCxn id="12" idx="0"/>
          </p:cNvCxnSpPr>
          <p:nvPr/>
        </p:nvCxnSpPr>
        <p:spPr>
          <a:xfrm flipH="1" flipV="1">
            <a:off x="3711388" y="1973632"/>
            <a:ext cx="606438" cy="349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6B574F5-67D3-C588-1AF6-1594795C7B74}"/>
              </a:ext>
            </a:extLst>
          </p:cNvPr>
          <p:cNvSpPr txBox="1"/>
          <p:nvPr/>
        </p:nvSpPr>
        <p:spPr>
          <a:xfrm>
            <a:off x="294275" y="3289465"/>
            <a:ext cx="4896290" cy="692497"/>
          </a:xfrm>
          <a:prstGeom prst="rect">
            <a:avLst/>
          </a:prstGeom>
          <a:noFill/>
        </p:spPr>
        <p:txBody>
          <a:bodyPr wrap="square">
            <a:spAutoFit/>
          </a:bodyPr>
          <a:lstStyle/>
          <a:p>
            <a:r>
              <a:rPr lang="en-US" sz="1300" b="1">
                <a:effectLst/>
                <a:latin typeface="Montserrat" panose="00000500000000000000" pitchFamily="2" charset="0"/>
                <a:ea typeface="Times New Roman" panose="02020603050405020304" pitchFamily="18" charset="0"/>
              </a:rPr>
              <a:t>Non-local block</a:t>
            </a:r>
            <a:r>
              <a:rPr lang="en-US" sz="1300">
                <a:effectLst/>
                <a:latin typeface="Montserrat" panose="00000500000000000000" pitchFamily="2" charset="0"/>
                <a:ea typeface="Times New Roman" panose="02020603050405020304" pitchFamily="18" charset="0"/>
              </a:rPr>
              <a:t>: </a:t>
            </a:r>
          </a:p>
          <a:p>
            <a:r>
              <a:rPr lang="en-US" sz="1300">
                <a:effectLst/>
                <a:latin typeface="Montserrat" panose="00000500000000000000" pitchFamily="2" charset="0"/>
                <a:ea typeface="Times New Roman" panose="02020603050405020304" pitchFamily="18" charset="0"/>
              </a:rPr>
              <a:t>to incorporate this non-local operation into any existing model</a:t>
            </a:r>
            <a:endParaRPr lang="en-US" sz="1300">
              <a:latin typeface="Montserrat" panose="00000500000000000000" pitchFamily="2" charset="0"/>
            </a:endParaRPr>
          </a:p>
        </p:txBody>
      </p:sp>
      <p:sp>
        <p:nvSpPr>
          <p:cNvPr id="3" name="Google Shape;293;p33">
            <a:extLst>
              <a:ext uri="{FF2B5EF4-FFF2-40B4-BE49-F238E27FC236}">
                <a16:creationId xmlns:a16="http://schemas.microsoft.com/office/drawing/2014/main" id="{BC90D627-465C-927D-15E0-D5F54B8BFB19}"/>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4" name="Google Shape;293;p33">
            <a:extLst>
              <a:ext uri="{FF2B5EF4-FFF2-40B4-BE49-F238E27FC236}">
                <a16:creationId xmlns:a16="http://schemas.microsoft.com/office/drawing/2014/main" id="{95578AF9-D127-2E90-B9F1-1DA53A1EB4EA}"/>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D163581A-4DDB-DF5A-53A7-08B9932758A8}"/>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5115E2D1-DB6A-4C9A-648E-B812C54B59A0}"/>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0" name="Google Shape;293;p33">
            <a:extLst>
              <a:ext uri="{FF2B5EF4-FFF2-40B4-BE49-F238E27FC236}">
                <a16:creationId xmlns:a16="http://schemas.microsoft.com/office/drawing/2014/main" id="{7C14428B-80F3-2514-A865-2F7C996DEA39}"/>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4" name="Straight Connector 13">
            <a:extLst>
              <a:ext uri="{FF2B5EF4-FFF2-40B4-BE49-F238E27FC236}">
                <a16:creationId xmlns:a16="http://schemas.microsoft.com/office/drawing/2014/main" id="{74AE4E49-B01D-7476-8548-A6C6A3E41F6E}"/>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Google Shape;275;p31">
            <a:extLst>
              <a:ext uri="{FF2B5EF4-FFF2-40B4-BE49-F238E27FC236}">
                <a16:creationId xmlns:a16="http://schemas.microsoft.com/office/drawing/2014/main" id="{7C52B6AC-27E1-CCF7-233B-E946632433B3}"/>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23</a:t>
            </a:r>
          </a:p>
        </p:txBody>
      </p:sp>
    </p:spTree>
    <p:extLst>
      <p:ext uri="{BB962C8B-B14F-4D97-AF65-F5344CB8AC3E}">
        <p14:creationId xmlns:p14="http://schemas.microsoft.com/office/powerpoint/2010/main" val="42058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CAB33C53-95A6-C824-0EEC-F45326B16D83}"/>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A9022C6A-3B61-8BB8-4D92-A4610D2A09E0}"/>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STMEM (Short-Term Motion Extract Module)</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AD592640-7175-43A3-FC09-FD394E2D58C9}"/>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pic>
        <p:nvPicPr>
          <p:cNvPr id="2" name="Picture 1" descr="A diagram of a short-term motion extract module&#10;&#10;AI-generated content may be incorrect.">
            <a:extLst>
              <a:ext uri="{FF2B5EF4-FFF2-40B4-BE49-F238E27FC236}">
                <a16:creationId xmlns:a16="http://schemas.microsoft.com/office/drawing/2014/main" id="{219241F6-78C3-2B0E-9F9D-E963B3BB2B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8"/>
          <a:stretch>
            <a:fillRect/>
          </a:stretch>
        </p:blipFill>
        <p:spPr bwMode="auto">
          <a:xfrm>
            <a:off x="4773241" y="1016213"/>
            <a:ext cx="4115718" cy="2919221"/>
          </a:xfrm>
          <a:prstGeom prst="rect">
            <a:avLst/>
          </a:prstGeom>
          <a:ln>
            <a:noFill/>
          </a:ln>
          <a:extLst>
            <a:ext uri="{53640926-AAD7-44D8-BBD7-CCE9431645EC}">
              <a14:shadowObscured xmlns:a14="http://schemas.microsoft.com/office/drawing/2010/main"/>
            </a:ext>
          </a:extLst>
        </p:spPr>
      </p:pic>
      <p:sp>
        <p:nvSpPr>
          <p:cNvPr id="5" name="Rectangle 2">
            <a:extLst>
              <a:ext uri="{FF2B5EF4-FFF2-40B4-BE49-F238E27FC236}">
                <a16:creationId xmlns:a16="http://schemas.microsoft.com/office/drawing/2014/main" id="{27772C2B-1E1B-FD70-EB4B-CE3CD2D07207}"/>
              </a:ext>
            </a:extLst>
          </p:cNvPr>
          <p:cNvSpPr>
            <a:spLocks noChangeArrowheads="1"/>
          </p:cNvSpPr>
          <p:nvPr/>
        </p:nvSpPr>
        <p:spPr bwMode="auto">
          <a:xfrm>
            <a:off x="231119" y="893758"/>
            <a:ext cx="4468242" cy="155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Montserrat" panose="00000500000000000000" pitchFamily="2" charset="0"/>
              </a:rPr>
              <a:t>Problem</a:t>
            </a:r>
            <a:r>
              <a:rPr kumimoji="0" lang="en-US" altLang="en-US" sz="1300" b="0" i="0" u="none" strike="noStrike" cap="none" normalizeH="0" baseline="0" dirty="0">
                <a:ln>
                  <a:noFill/>
                </a:ln>
                <a:solidFill>
                  <a:schemeClr val="tx1"/>
                </a:solidFill>
                <a:effectLst/>
                <a:latin typeface="Montserrat" panose="00000500000000000000" pitchFamily="2" charset="0"/>
              </a:rPr>
              <a:t>: Dense RGB frame inputs are computationally expensive.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Montserrat" panose="00000500000000000000" pitchFamily="2" charset="0"/>
              </a:rPr>
              <a:t>Solution</a:t>
            </a:r>
            <a:r>
              <a:rPr kumimoji="0" lang="en-US" altLang="en-US" sz="1300" b="0" i="0" u="none" strike="noStrike" cap="none" normalizeH="0" baseline="0" dirty="0">
                <a:ln>
                  <a:noFill/>
                </a:ln>
                <a:solidFill>
                  <a:schemeClr val="tx1"/>
                </a:solidFill>
                <a:effectLst/>
                <a:latin typeface="Montserrat" panose="00000500000000000000" pitchFamily="2" charset="0"/>
              </a:rPr>
              <a:t>: Use </a:t>
            </a:r>
            <a:r>
              <a:rPr kumimoji="0" lang="en-US" altLang="en-US" sz="1300" b="1" i="0" u="none" strike="noStrike" cap="none" normalizeH="0" baseline="0" dirty="0">
                <a:ln>
                  <a:noFill/>
                </a:ln>
                <a:solidFill>
                  <a:schemeClr val="tx1"/>
                </a:solidFill>
                <a:effectLst/>
                <a:latin typeface="Montserrat" panose="00000500000000000000" pitchFamily="2" charset="0"/>
              </a:rPr>
              <a:t>Short-Term Motion Extract Module (STMEM)</a:t>
            </a:r>
            <a:r>
              <a:rPr kumimoji="0" lang="en-US" altLang="en-US" sz="1300" b="0" i="0" u="none" strike="noStrike" cap="none" normalizeH="0" baseline="0" dirty="0">
                <a:ln>
                  <a:noFill/>
                </a:ln>
                <a:solidFill>
                  <a:schemeClr val="tx1"/>
                </a:solidFill>
                <a:effectLst/>
                <a:latin typeface="Montserrat" panose="00000500000000000000" pitchFamily="2" charset="0"/>
              </a:rPr>
              <a:t> to compress dense sequences into sparse motion-aware representations.</a:t>
            </a:r>
          </a:p>
        </p:txBody>
      </p:sp>
      <p:sp>
        <p:nvSpPr>
          <p:cNvPr id="6" name="TextBox 5">
            <a:extLst>
              <a:ext uri="{FF2B5EF4-FFF2-40B4-BE49-F238E27FC236}">
                <a16:creationId xmlns:a16="http://schemas.microsoft.com/office/drawing/2014/main" id="{4FE139BE-3B4F-6872-F4D4-3894D084398F}"/>
              </a:ext>
            </a:extLst>
          </p:cNvPr>
          <p:cNvSpPr txBox="1"/>
          <p:nvPr/>
        </p:nvSpPr>
        <p:spPr>
          <a:xfrm>
            <a:off x="231119" y="2631574"/>
            <a:ext cx="4115717" cy="1855764"/>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300" b="1" i="0" u="none" strike="noStrike" cap="none" normalizeH="0" baseline="0" dirty="0">
                <a:ln>
                  <a:noFill/>
                </a:ln>
                <a:solidFill>
                  <a:schemeClr val="tx1"/>
                </a:solidFill>
                <a:effectLst/>
                <a:latin typeface="Montserrat" panose="00000500000000000000" pitchFamily="2" charset="0"/>
              </a:rPr>
              <a:t>Benefits</a:t>
            </a:r>
            <a:r>
              <a:rPr kumimoji="0" lang="en-US" altLang="en-US" sz="1300" b="0" i="0" u="none" strike="noStrike" cap="none" normalizeH="0" baseline="0" dirty="0">
                <a:ln>
                  <a:noFill/>
                </a:ln>
                <a:solidFill>
                  <a:schemeClr val="tx1"/>
                </a:solidFill>
                <a:effectLst/>
                <a:latin typeface="Montserrat" panose="00000500000000000000" pitchFamily="2" charset="0"/>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tx1"/>
                </a:solidFill>
                <a:effectLst/>
                <a:latin typeface="Montserrat" panose="00000500000000000000" pitchFamily="2" charset="0"/>
              </a:rPr>
              <a:t>Significantly reduces data volume.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tx1"/>
                </a:solidFill>
                <a:effectLst/>
                <a:latin typeface="Montserrat" panose="00000500000000000000" pitchFamily="2" charset="0"/>
              </a:rPr>
              <a:t>Maintains key spatial and motion features.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tx1"/>
                </a:solidFill>
                <a:effectLst/>
                <a:latin typeface="Montserrat" panose="00000500000000000000" pitchFamily="2" charset="0"/>
              </a:rPr>
              <a:t>End-to-end trainable and compatible with backbone networks.</a:t>
            </a:r>
          </a:p>
          <a:p>
            <a:pPr algn="just">
              <a:lnSpc>
                <a:spcPct val="150000"/>
              </a:lnSpc>
            </a:pPr>
            <a:endParaRPr lang="en-US" sz="1300" dirty="0"/>
          </a:p>
        </p:txBody>
      </p:sp>
      <p:sp>
        <p:nvSpPr>
          <p:cNvPr id="3" name="Google Shape;293;p33">
            <a:extLst>
              <a:ext uri="{FF2B5EF4-FFF2-40B4-BE49-F238E27FC236}">
                <a16:creationId xmlns:a16="http://schemas.microsoft.com/office/drawing/2014/main" id="{5D1B6190-3C4F-B73F-5ADD-F53657E82163}"/>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4" name="Google Shape;293;p33">
            <a:extLst>
              <a:ext uri="{FF2B5EF4-FFF2-40B4-BE49-F238E27FC236}">
                <a16:creationId xmlns:a16="http://schemas.microsoft.com/office/drawing/2014/main" id="{BDB0E809-A744-B372-BE5B-B4E9F0739CCF}"/>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2B0DE438-B174-B339-8D3F-C95C09E038C1}"/>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5CBF8DE7-598B-C4AC-A340-6964E58DB4E7}"/>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9" name="Google Shape;293;p33">
            <a:extLst>
              <a:ext uri="{FF2B5EF4-FFF2-40B4-BE49-F238E27FC236}">
                <a16:creationId xmlns:a16="http://schemas.microsoft.com/office/drawing/2014/main" id="{ADA6C8FF-BD16-9E20-6384-660C069027BE}"/>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0" name="Straight Connector 9">
            <a:extLst>
              <a:ext uri="{FF2B5EF4-FFF2-40B4-BE49-F238E27FC236}">
                <a16:creationId xmlns:a16="http://schemas.microsoft.com/office/drawing/2014/main" id="{58EBA2D2-AAC6-7E80-6CF2-BB1DB133A483}"/>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Google Shape;275;p31">
            <a:extLst>
              <a:ext uri="{FF2B5EF4-FFF2-40B4-BE49-F238E27FC236}">
                <a16:creationId xmlns:a16="http://schemas.microsoft.com/office/drawing/2014/main" id="{46A62722-ED60-2550-03CB-11205A36FB18}"/>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24</a:t>
            </a:r>
          </a:p>
        </p:txBody>
      </p:sp>
    </p:spTree>
    <p:extLst>
      <p:ext uri="{BB962C8B-B14F-4D97-AF65-F5344CB8AC3E}">
        <p14:creationId xmlns:p14="http://schemas.microsoft.com/office/powerpoint/2010/main" val="324215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457C1761-ACE6-FEE6-04FC-E13C6A522C3B}"/>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5A8D85DC-B28A-18CB-61A6-E9B445591FDC}"/>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en-GB"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STMEM + TSM-Resnet implementation</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FFB456AB-8C4F-EBFB-73E6-FD9278929670}"/>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4" name="Rectangle 2">
            <a:extLst>
              <a:ext uri="{FF2B5EF4-FFF2-40B4-BE49-F238E27FC236}">
                <a16:creationId xmlns:a16="http://schemas.microsoft.com/office/drawing/2014/main" id="{AE16DCAA-8CA2-53CC-13A6-6BCC7D441949}"/>
              </a:ext>
            </a:extLst>
          </p:cNvPr>
          <p:cNvSpPr>
            <a:spLocks noChangeArrowheads="1"/>
          </p:cNvSpPr>
          <p:nvPr/>
        </p:nvSpPr>
        <p:spPr bwMode="auto">
          <a:xfrm>
            <a:off x="543534" y="930357"/>
            <a:ext cx="7775586" cy="3521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3"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300" b="0" i="0" u="none" strike="noStrike" cap="none" normalizeH="0" baseline="0" dirty="0">
                <a:ln>
                  <a:noFill/>
                </a:ln>
                <a:solidFill>
                  <a:schemeClr val="tx1"/>
                </a:solidFill>
                <a:effectLst/>
                <a:latin typeface="Montserrat" panose="00000500000000000000" pitchFamily="2" charset="0"/>
              </a:rPr>
              <a:t>Removed last frame (→ 36 frames) for clean segmenting.</a:t>
            </a:r>
          </a:p>
          <a:p>
            <a:pPr marL="285750" lvl="1" indent="-285750" eaLnBrk="0" fontAlgn="base" hangingPunct="0">
              <a:lnSpc>
                <a:spcPct val="150000"/>
              </a:lnSpc>
              <a:spcBef>
                <a:spcPct val="0"/>
              </a:spcBef>
              <a:spcAft>
                <a:spcPct val="0"/>
              </a:spcAft>
              <a:buClrTx/>
              <a:buFont typeface="Arial" panose="020B0604020202020204" pitchFamily="34" charset="0"/>
              <a:buChar char="•"/>
            </a:pPr>
            <a:r>
              <a:rPr kumimoji="0" lang="en-US" altLang="en-US" sz="1300" b="0" i="0" u="none" strike="noStrike" cap="none" normalizeH="0" baseline="0" dirty="0">
                <a:ln>
                  <a:noFill/>
                </a:ln>
                <a:solidFill>
                  <a:schemeClr val="tx1"/>
                </a:solidFill>
                <a:effectLst/>
                <a:latin typeface="Montserrat" panose="00000500000000000000" pitchFamily="2" charset="0"/>
              </a:rPr>
              <a:t>Applied </a:t>
            </a:r>
            <a:r>
              <a:rPr kumimoji="0" lang="en-US" altLang="en-US" sz="1300" b="1" i="0" u="none" strike="noStrike" cap="none" normalizeH="0" baseline="0" dirty="0">
                <a:ln>
                  <a:noFill/>
                </a:ln>
                <a:solidFill>
                  <a:schemeClr val="tx1"/>
                </a:solidFill>
                <a:effectLst/>
                <a:latin typeface="Montserrat" panose="00000500000000000000" pitchFamily="2" charset="0"/>
              </a:rPr>
              <a:t>data augmentation</a:t>
            </a:r>
            <a:r>
              <a:rPr kumimoji="0" lang="en-US" altLang="en-US" sz="1300" b="0" i="0" u="none" strike="noStrike" cap="none" normalizeH="0" baseline="0" dirty="0">
                <a:ln>
                  <a:noFill/>
                </a:ln>
                <a:solidFill>
                  <a:schemeClr val="tx1"/>
                </a:solidFill>
                <a:effectLst/>
                <a:latin typeface="Montserrat" panose="00000500000000000000" pitchFamily="2" charset="0"/>
              </a:rPr>
              <a:t>: brightness, contrast, color jitter.</a:t>
            </a:r>
          </a:p>
          <a:p>
            <a:pPr marL="285750" lvl="1" indent="-285750" eaLnBrk="0" fontAlgn="base" hangingPunct="0">
              <a:lnSpc>
                <a:spcPct val="150000"/>
              </a:lnSpc>
              <a:spcBef>
                <a:spcPct val="0"/>
              </a:spcBef>
              <a:spcAft>
                <a:spcPct val="0"/>
              </a:spcAft>
              <a:buClrTx/>
              <a:buFont typeface="Arial" panose="020B0604020202020204" pitchFamily="34" charset="0"/>
              <a:buChar char="•"/>
            </a:pPr>
            <a:r>
              <a:rPr lang="en-US" altLang="en-US" sz="1300" dirty="0">
                <a:solidFill>
                  <a:schemeClr val="tx1"/>
                </a:solidFill>
                <a:latin typeface="Montserrat" panose="00000500000000000000" pitchFamily="2" charset="0"/>
              </a:rPr>
              <a:t>Frames resized to </a:t>
            </a:r>
            <a:r>
              <a:rPr lang="en-US" altLang="en-US" sz="1300" b="1" dirty="0">
                <a:solidFill>
                  <a:schemeClr val="tx1"/>
                </a:solidFill>
                <a:latin typeface="Montserrat" panose="00000500000000000000" pitchFamily="2" charset="0"/>
              </a:rPr>
              <a:t>128×128</a:t>
            </a:r>
            <a:r>
              <a:rPr lang="en-US" altLang="en-US" sz="1300" dirty="0">
                <a:solidFill>
                  <a:schemeClr val="tx1"/>
                </a:solidFill>
                <a:latin typeface="Montserrat" panose="00000500000000000000" pitchFamily="2" charset="0"/>
              </a:rPr>
              <a:t>, stacked into video tensor</a:t>
            </a:r>
            <a:r>
              <a:rPr lang="en-US" altLang="en-US" sz="1300" dirty="0">
                <a:solidFill>
                  <a:schemeClr val="tx1"/>
                </a:solidFill>
                <a:latin typeface="Arial" panose="020B0604020202020204" pitchFamily="34" charset="0"/>
              </a:rPr>
              <a:t>.</a:t>
            </a:r>
          </a:p>
          <a:p>
            <a:pPr lvl="1" eaLnBrk="0" fontAlgn="base" hangingPunct="0">
              <a:lnSpc>
                <a:spcPct val="150000"/>
              </a:lnSpc>
              <a:spcBef>
                <a:spcPct val="0"/>
              </a:spcBef>
              <a:spcAft>
                <a:spcPct val="0"/>
              </a:spcAft>
              <a:buClrTx/>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tx1"/>
                </a:solidFill>
                <a:effectLst/>
                <a:latin typeface="Montserrat" panose="00000500000000000000" pitchFamily="2" charset="0"/>
              </a:rPr>
              <a:t>Mon-local blocks to layers 2 &amp; 3 of Resnet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solidFill>
                  <a:schemeClr val="tx1"/>
                </a:solidFill>
                <a:effectLst/>
                <a:latin typeface="Montserrat" panose="00000500000000000000" pitchFamily="2" charset="0"/>
              </a:rPr>
              <a:t>Pretrained ResNet-50 on ImageNet with recalculated weight to adapt for RGB difference inputs</a:t>
            </a:r>
          </a:p>
        </p:txBody>
      </p:sp>
      <p:sp>
        <p:nvSpPr>
          <p:cNvPr id="2" name="Google Shape;293;p33">
            <a:extLst>
              <a:ext uri="{FF2B5EF4-FFF2-40B4-BE49-F238E27FC236}">
                <a16:creationId xmlns:a16="http://schemas.microsoft.com/office/drawing/2014/main" id="{82936CE3-562B-BBE8-ACE1-415AC694248A}"/>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56D2AADE-453E-4419-876E-E82CA708A98B}"/>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5" name="Google Shape;293;p33">
            <a:extLst>
              <a:ext uri="{FF2B5EF4-FFF2-40B4-BE49-F238E27FC236}">
                <a16:creationId xmlns:a16="http://schemas.microsoft.com/office/drawing/2014/main" id="{C461BA4B-6A8F-B4BB-C190-B10E5635566C}"/>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7E343E5F-7965-1263-3E60-9A301710BFDA}"/>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272E0C51-71D8-06D1-F9CB-24C771CFCCAB}"/>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9" name="Straight Connector 8">
            <a:extLst>
              <a:ext uri="{FF2B5EF4-FFF2-40B4-BE49-F238E27FC236}">
                <a16:creationId xmlns:a16="http://schemas.microsoft.com/office/drawing/2014/main" id="{6FFE8481-BA89-93B7-8233-E60C986C79DF}"/>
              </a:ext>
            </a:extLst>
          </p:cNvPr>
          <p:cNvCxnSpPr>
            <a:cxnSpLocks/>
          </p:cNvCxnSpPr>
          <p:nvPr/>
        </p:nvCxnSpPr>
        <p:spPr>
          <a:xfrm>
            <a:off x="4376057" y="5074920"/>
            <a:ext cx="110381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045FBA0B-C03D-D850-C2CC-166B6A6C534F}"/>
              </a:ext>
            </a:extLst>
          </p:cNvPr>
          <p:cNvGrpSpPr/>
          <p:nvPr/>
        </p:nvGrpSpPr>
        <p:grpSpPr>
          <a:xfrm>
            <a:off x="1402860" y="2082215"/>
            <a:ext cx="5735227" cy="1217312"/>
            <a:chOff x="1870596" y="2082215"/>
            <a:chExt cx="5735227" cy="1217312"/>
          </a:xfrm>
        </p:grpSpPr>
        <p:cxnSp>
          <p:nvCxnSpPr>
            <p:cNvPr id="8" name="Straight Arrow Connector 7">
              <a:extLst>
                <a:ext uri="{FF2B5EF4-FFF2-40B4-BE49-F238E27FC236}">
                  <a16:creationId xmlns:a16="http://schemas.microsoft.com/office/drawing/2014/main" id="{A30A12B0-FB45-2792-5D4D-809E1984C0C0}"/>
                </a:ext>
              </a:extLst>
            </p:cNvPr>
            <p:cNvCxnSpPr>
              <a:cxnSpLocks/>
            </p:cNvCxnSpPr>
            <p:nvPr/>
          </p:nvCxnSpPr>
          <p:spPr>
            <a:xfrm flipV="1">
              <a:off x="4884615" y="2652051"/>
              <a:ext cx="2721208" cy="73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4EFB328-0F37-81BA-F423-406F519AAC82}"/>
                </a:ext>
              </a:extLst>
            </p:cNvPr>
            <p:cNvCxnSpPr/>
            <p:nvPr/>
          </p:nvCxnSpPr>
          <p:spPr>
            <a:xfrm flipV="1">
              <a:off x="3004227" y="2652051"/>
              <a:ext cx="117274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 name="Text Box 24">
              <a:extLst>
                <a:ext uri="{FF2B5EF4-FFF2-40B4-BE49-F238E27FC236}">
                  <a16:creationId xmlns:a16="http://schemas.microsoft.com/office/drawing/2014/main" id="{31686E2E-0BE5-6B7E-1900-863054886F9C}"/>
                </a:ext>
              </a:extLst>
            </p:cNvPr>
            <p:cNvSpPr txBox="1"/>
            <p:nvPr/>
          </p:nvSpPr>
          <p:spPr>
            <a:xfrm>
              <a:off x="1870596" y="2082215"/>
              <a:ext cx="1458900" cy="2540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indent="228600" algn="just">
                <a:lnSpc>
                  <a:spcPct val="115000"/>
                </a:lnSpc>
              </a:pPr>
              <a:r>
                <a:rPr lang="en-US" sz="900" kern="100">
                  <a:effectLst/>
                  <a:latin typeface="CMU Serif"/>
                  <a:ea typeface="Times New Roman" panose="02020603050405020304" pitchFamily="18" charset="0"/>
                  <a:cs typeface="Times New Roman" panose="02020603050405020304" pitchFamily="18" charset="0"/>
                </a:rPr>
                <a:t>Cropped RGB frames</a:t>
              </a:r>
              <a:endParaRPr lang="en-US" sz="1300" kern="100">
                <a:effectLst/>
                <a:latin typeface="CMU Serif"/>
                <a:ea typeface="Times New Roman" panose="02020603050405020304" pitchFamily="18" charset="0"/>
                <a:cs typeface="Times New Roman" panose="02020603050405020304" pitchFamily="18" charset="0"/>
              </a:endParaRPr>
            </a:p>
          </p:txBody>
        </p:sp>
        <p:sp>
          <p:nvSpPr>
            <p:cNvPr id="13" name="Text Box 24">
              <a:extLst>
                <a:ext uri="{FF2B5EF4-FFF2-40B4-BE49-F238E27FC236}">
                  <a16:creationId xmlns:a16="http://schemas.microsoft.com/office/drawing/2014/main" id="{1CEC72B7-FB13-C1FC-5637-91747630365B}"/>
                </a:ext>
              </a:extLst>
            </p:cNvPr>
            <p:cNvSpPr txBox="1"/>
            <p:nvPr/>
          </p:nvSpPr>
          <p:spPr>
            <a:xfrm>
              <a:off x="3984827" y="2082215"/>
              <a:ext cx="1034039"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indent="228600" algn="ctr">
                <a:lnSpc>
                  <a:spcPct val="115000"/>
                </a:lnSpc>
              </a:pPr>
              <a:r>
                <a:rPr lang="en-US" sz="900" kern="100">
                  <a:effectLst/>
                  <a:latin typeface="CMU Serif"/>
                  <a:ea typeface="Times New Roman" panose="02020603050405020304" pitchFamily="18" charset="0"/>
                  <a:cs typeface="Times New Roman" panose="02020603050405020304" pitchFamily="18" charset="0"/>
                </a:rPr>
                <a:t>Motions maps</a:t>
              </a:r>
              <a:endParaRPr lang="en-US" sz="1300" kern="100">
                <a:effectLst/>
                <a:latin typeface="CMU Serif"/>
                <a:ea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BF48F65F-0BAF-6276-8FE1-DD1083C1453A}"/>
                </a:ext>
              </a:extLst>
            </p:cNvPr>
            <p:cNvGrpSpPr/>
            <p:nvPr/>
          </p:nvGrpSpPr>
          <p:grpSpPr>
            <a:xfrm>
              <a:off x="2320450" y="2323617"/>
              <a:ext cx="661503" cy="652647"/>
              <a:chOff x="0" y="0"/>
              <a:chExt cx="884949" cy="867587"/>
            </a:xfrm>
          </p:grpSpPr>
          <p:sp>
            <p:nvSpPr>
              <p:cNvPr id="22" name="Rectangle 21">
                <a:extLst>
                  <a:ext uri="{FF2B5EF4-FFF2-40B4-BE49-F238E27FC236}">
                    <a16:creationId xmlns:a16="http://schemas.microsoft.com/office/drawing/2014/main" id="{A9C9CEE8-30EC-96CC-7FE1-3C6AB505865C}"/>
                  </a:ext>
                </a:extLst>
              </p:cNvPr>
              <p:cNvSpPr/>
              <p:nvPr/>
            </p:nvSpPr>
            <p:spPr>
              <a:xfrm>
                <a:off x="0" y="0"/>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FB9AA3A0-D344-21DE-D346-999EF785DBC8}"/>
                  </a:ext>
                </a:extLst>
              </p:cNvPr>
              <p:cNvSpPr/>
              <p:nvPr/>
            </p:nvSpPr>
            <p:spPr>
              <a:xfrm>
                <a:off x="69448" y="57873"/>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Rectangle 29">
                <a:extLst>
                  <a:ext uri="{FF2B5EF4-FFF2-40B4-BE49-F238E27FC236}">
                    <a16:creationId xmlns:a16="http://schemas.microsoft.com/office/drawing/2014/main" id="{B9304803-EBE5-7DCD-9CA2-B0DFB0DA8C18}"/>
                  </a:ext>
                </a:extLst>
              </p:cNvPr>
              <p:cNvSpPr/>
              <p:nvPr/>
            </p:nvSpPr>
            <p:spPr>
              <a:xfrm>
                <a:off x="133109" y="115747"/>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 name="Group 15">
              <a:extLst>
                <a:ext uri="{FF2B5EF4-FFF2-40B4-BE49-F238E27FC236}">
                  <a16:creationId xmlns:a16="http://schemas.microsoft.com/office/drawing/2014/main" id="{90944371-0084-BD2C-6403-CCF925EAC224}"/>
                </a:ext>
              </a:extLst>
            </p:cNvPr>
            <p:cNvGrpSpPr/>
            <p:nvPr/>
          </p:nvGrpSpPr>
          <p:grpSpPr>
            <a:xfrm>
              <a:off x="4200838" y="2323617"/>
              <a:ext cx="661503" cy="609111"/>
              <a:chOff x="0" y="0"/>
              <a:chExt cx="884949" cy="867587"/>
            </a:xfrm>
          </p:grpSpPr>
          <p:sp>
            <p:nvSpPr>
              <p:cNvPr id="19" name="Rectangle 18">
                <a:extLst>
                  <a:ext uri="{FF2B5EF4-FFF2-40B4-BE49-F238E27FC236}">
                    <a16:creationId xmlns:a16="http://schemas.microsoft.com/office/drawing/2014/main" id="{DBBA98F3-A8CA-AC1C-1245-327B98446BDA}"/>
                  </a:ext>
                </a:extLst>
              </p:cNvPr>
              <p:cNvSpPr/>
              <p:nvPr/>
            </p:nvSpPr>
            <p:spPr>
              <a:xfrm>
                <a:off x="0" y="0"/>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19">
                <a:extLst>
                  <a:ext uri="{FF2B5EF4-FFF2-40B4-BE49-F238E27FC236}">
                    <a16:creationId xmlns:a16="http://schemas.microsoft.com/office/drawing/2014/main" id="{82833A87-1C8F-E768-7880-F9292D022600}"/>
                  </a:ext>
                </a:extLst>
              </p:cNvPr>
              <p:cNvSpPr/>
              <p:nvPr/>
            </p:nvSpPr>
            <p:spPr>
              <a:xfrm>
                <a:off x="69448" y="57873"/>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20">
                <a:extLst>
                  <a:ext uri="{FF2B5EF4-FFF2-40B4-BE49-F238E27FC236}">
                    <a16:creationId xmlns:a16="http://schemas.microsoft.com/office/drawing/2014/main" id="{4270C6D9-277C-444C-B514-BDCB7EFA5FBC}"/>
                  </a:ext>
                </a:extLst>
              </p:cNvPr>
              <p:cNvSpPr/>
              <p:nvPr/>
            </p:nvSpPr>
            <p:spPr>
              <a:xfrm>
                <a:off x="133109" y="115747"/>
                <a:ext cx="751840" cy="7518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mc:AlternateContent xmlns:mc="http://schemas.openxmlformats.org/markup-compatibility/2006" xmlns:a14="http://schemas.microsoft.com/office/drawing/2010/main">
          <mc:Choice Requires="a14">
            <p:sp>
              <p:nvSpPr>
                <p:cNvPr id="18" name="Text Box 24">
                  <a:extLst>
                    <a:ext uri="{FF2B5EF4-FFF2-40B4-BE49-F238E27FC236}">
                      <a16:creationId xmlns:a16="http://schemas.microsoft.com/office/drawing/2014/main" id="{316D371E-F8D0-BEAC-1271-03A2CAFE5AEA}"/>
                    </a:ext>
                  </a:extLst>
                </p:cNvPr>
                <p:cNvSpPr txBox="1"/>
                <p:nvPr/>
              </p:nvSpPr>
              <p:spPr>
                <a:xfrm>
                  <a:off x="1980716" y="3030922"/>
                  <a:ext cx="1238660"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indent="228600" algn="ctr">
                    <a:lnSpc>
                      <a:spcPct val="115000"/>
                    </a:lnSpc>
                  </a:pPr>
                  <a14:m>
                    <m:oMathPara xmlns:m="http://schemas.openxmlformats.org/officeDocument/2006/math">
                      <m:oMathParaPr>
                        <m:jc m:val="centerGroup"/>
                      </m:oMathParaPr>
                      <m:oMath xmlns:m="http://schemas.openxmlformats.org/officeDocument/2006/math">
                        <m:r>
                          <m:rPr>
                            <m:nor/>
                          </m:rPr>
                          <a:rPr lang="fr-FR" sz="900" i="1" kern="100">
                            <a:latin typeface="Montserrat" panose="00000500000000000000" pitchFamily="2" charset="0"/>
                            <a:ea typeface="Times New Roman" panose="02020603050405020304" pitchFamily="18" charset="0"/>
                            <a:cs typeface="Times New Roman" panose="02020603050405020304" pitchFamily="18" charset="0"/>
                          </a:rPr>
                          <m:t>6</m:t>
                        </m:r>
                        <m:r>
                          <m:rPr>
                            <m:nor/>
                          </m:rPr>
                          <a:rPr lang="fr-FR" sz="900" i="1"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6</m:t>
                        </m:r>
                        <m:r>
                          <m:rPr>
                            <m:nor/>
                          </m:rPr>
                          <a:rPr lang="fr-FR" sz="900" i="1"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3</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128 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128</m:t>
                        </m:r>
                      </m:oMath>
                    </m:oMathPara>
                  </a14:m>
                  <a:endParaRPr lang="en-US" sz="1300" kern="100">
                    <a:effectLst/>
                    <a:latin typeface="Montserrat" panose="00000500000000000000" pitchFamily="2" charset="0"/>
                    <a:ea typeface="Times New Roman" panose="02020603050405020304" pitchFamily="18" charset="0"/>
                    <a:cs typeface="Times New Roman" panose="02020603050405020304" pitchFamily="18" charset="0"/>
                  </a:endParaRPr>
                </a:p>
              </p:txBody>
            </p:sp>
          </mc:Choice>
          <mc:Fallback xmlns="">
            <p:sp>
              <p:nvSpPr>
                <p:cNvPr id="18" name="Text Box 24">
                  <a:extLst>
                    <a:ext uri="{FF2B5EF4-FFF2-40B4-BE49-F238E27FC236}">
                      <a16:creationId xmlns:a16="http://schemas.microsoft.com/office/drawing/2014/main" id="{316D371E-F8D0-BEAC-1271-03A2CAFE5AEA}"/>
                    </a:ext>
                  </a:extLst>
                </p:cNvPr>
                <p:cNvSpPr txBox="1">
                  <a:spLocks noRot="1" noChangeAspect="1" noMove="1" noResize="1" noEditPoints="1" noAdjustHandles="1" noChangeArrowheads="1" noChangeShapeType="1" noTextEdit="1"/>
                </p:cNvSpPr>
                <p:nvPr/>
              </p:nvSpPr>
              <p:spPr>
                <a:xfrm>
                  <a:off x="1980716" y="3030922"/>
                  <a:ext cx="1238660" cy="268605"/>
                </a:xfrm>
                <a:prstGeom prst="rect">
                  <a:avLst/>
                </a:prstGeom>
                <a:blipFill>
                  <a:blip r:embed="rId3"/>
                  <a:stretch>
                    <a:fillRect/>
                  </a:stretch>
                </a:blipFill>
                <a:ln w="6350">
                  <a:noFill/>
                </a:ln>
              </p:spPr>
              <p:txBody>
                <a:bodyPr/>
                <a:lstStyle/>
                <a:p>
                  <a:r>
                    <a:rPr lang="en-US">
                      <a:noFill/>
                    </a:rPr>
                    <a:t> </a:t>
                  </a:r>
                </a:p>
              </p:txBody>
            </p:sp>
          </mc:Fallback>
        </mc:AlternateContent>
        <p:sp>
          <p:nvSpPr>
            <p:cNvPr id="31" name="Rectangle: Rounded Corners 30">
              <a:extLst>
                <a:ext uri="{FF2B5EF4-FFF2-40B4-BE49-F238E27FC236}">
                  <a16:creationId xmlns:a16="http://schemas.microsoft.com/office/drawing/2014/main" id="{490ED878-6B0D-261B-86F8-1A10F444D75E}"/>
                </a:ext>
              </a:extLst>
            </p:cNvPr>
            <p:cNvSpPr/>
            <p:nvPr/>
          </p:nvSpPr>
          <p:spPr>
            <a:xfrm>
              <a:off x="3135622" y="2527089"/>
              <a:ext cx="889335" cy="282903"/>
            </a:xfrm>
            <a:prstGeom prst="roundRect">
              <a:avLst/>
            </a:prstGeom>
            <a:solidFill>
              <a:srgbClr val="FFCC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latin typeface="Montserrat" panose="00000500000000000000" pitchFamily="2" charset="0"/>
                </a:rPr>
                <a:t>STMEM</a:t>
              </a:r>
            </a:p>
          </p:txBody>
        </p:sp>
        <p:sp>
          <p:nvSpPr>
            <p:cNvPr id="32" name="Rectangle: Rounded Corners 31">
              <a:extLst>
                <a:ext uri="{FF2B5EF4-FFF2-40B4-BE49-F238E27FC236}">
                  <a16:creationId xmlns:a16="http://schemas.microsoft.com/office/drawing/2014/main" id="{B78C7A1C-2A36-6BA9-8857-C8612C797274}"/>
                </a:ext>
              </a:extLst>
            </p:cNvPr>
            <p:cNvSpPr/>
            <p:nvPr/>
          </p:nvSpPr>
          <p:spPr>
            <a:xfrm>
              <a:off x="6234856" y="2438954"/>
              <a:ext cx="1135365" cy="459172"/>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err="1">
                  <a:latin typeface="Montserrat" panose="00000500000000000000" pitchFamily="2" charset="0"/>
                </a:rPr>
                <a:t>ResNet</a:t>
              </a:r>
              <a:r>
                <a:rPr lang="en-US" sz="1300" dirty="0">
                  <a:latin typeface="Montserrat" panose="00000500000000000000" pitchFamily="2" charset="0"/>
                </a:rPr>
                <a:t> + Non-local</a:t>
              </a:r>
            </a:p>
          </p:txBody>
        </p:sp>
        <mc:AlternateContent xmlns:mc="http://schemas.openxmlformats.org/markup-compatibility/2006" xmlns:a14="http://schemas.microsoft.com/office/drawing/2010/main">
          <mc:Choice Requires="a14">
            <p:sp>
              <p:nvSpPr>
                <p:cNvPr id="34" name="Text Box 24">
                  <a:extLst>
                    <a:ext uri="{FF2B5EF4-FFF2-40B4-BE49-F238E27FC236}">
                      <a16:creationId xmlns:a16="http://schemas.microsoft.com/office/drawing/2014/main" id="{30CCBB9F-F9D8-5392-FDC3-35FD3EF53782}"/>
                    </a:ext>
                  </a:extLst>
                </p:cNvPr>
                <p:cNvSpPr txBox="1"/>
                <p:nvPr/>
              </p:nvSpPr>
              <p:spPr>
                <a:xfrm>
                  <a:off x="3962008" y="2990187"/>
                  <a:ext cx="1238660" cy="2686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indent="228600" algn="ctr">
                    <a:lnSpc>
                      <a:spcPct val="115000"/>
                    </a:lnSpc>
                  </a:pPr>
                  <a14:m>
                    <m:oMathPara xmlns:m="http://schemas.openxmlformats.org/officeDocument/2006/math">
                      <m:oMathParaPr>
                        <m:jc m:val="centerGroup"/>
                      </m:oMathParaPr>
                      <m:oMath xmlns:m="http://schemas.openxmlformats.org/officeDocument/2006/math">
                        <m:r>
                          <m:rPr>
                            <m:nor/>
                          </m:rPr>
                          <a:rPr lang="fr-FR" sz="900" i="1" kern="100">
                            <a:latin typeface="Montserrat" panose="00000500000000000000" pitchFamily="2" charset="0"/>
                            <a:ea typeface="Times New Roman" panose="02020603050405020304" pitchFamily="18" charset="0"/>
                            <a:cs typeface="Times New Roman" panose="02020603050405020304" pitchFamily="18" charset="0"/>
                          </a:rPr>
                          <m:t>6</m:t>
                        </m:r>
                        <m:r>
                          <m:rPr>
                            <m:nor/>
                          </m:rPr>
                          <a:rPr lang="fr-FR" sz="900" i="1"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3</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128 </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x</m:t>
                        </m:r>
                        <m:r>
                          <m:rPr>
                            <m:nor/>
                          </m:rPr>
                          <a:rPr lang="fr-FR" sz="900" kern="100">
                            <a:effectLst/>
                            <a:latin typeface="Montserrat" panose="00000500000000000000" pitchFamily="2" charset="0"/>
                            <a:ea typeface="Times New Roman" panose="02020603050405020304" pitchFamily="18" charset="0"/>
                            <a:cs typeface="Times New Roman" panose="02020603050405020304" pitchFamily="18" charset="0"/>
                          </a:rPr>
                          <m:t> </m:t>
                        </m:r>
                        <m:r>
                          <m:rPr>
                            <m:nor/>
                          </m:rPr>
                          <a:rPr lang="en-US" sz="900" b="0" i="1" kern="100" smtClean="0">
                            <a:effectLst/>
                            <a:latin typeface="Montserrat" panose="00000500000000000000" pitchFamily="2" charset="0"/>
                            <a:ea typeface="Times New Roman" panose="02020603050405020304" pitchFamily="18" charset="0"/>
                            <a:cs typeface="Times New Roman" panose="02020603050405020304" pitchFamily="18" charset="0"/>
                          </a:rPr>
                          <m:t>128</m:t>
                        </m:r>
                      </m:oMath>
                    </m:oMathPara>
                  </a14:m>
                  <a:endParaRPr lang="en-US" sz="1300" kern="100">
                    <a:effectLst/>
                    <a:latin typeface="Montserrat" panose="00000500000000000000" pitchFamily="2" charset="0"/>
                    <a:ea typeface="Times New Roman" panose="02020603050405020304" pitchFamily="18" charset="0"/>
                    <a:cs typeface="Times New Roman" panose="02020603050405020304" pitchFamily="18" charset="0"/>
                  </a:endParaRPr>
                </a:p>
              </p:txBody>
            </p:sp>
          </mc:Choice>
          <mc:Fallback xmlns="">
            <p:sp>
              <p:nvSpPr>
                <p:cNvPr id="34" name="Text Box 24">
                  <a:extLst>
                    <a:ext uri="{FF2B5EF4-FFF2-40B4-BE49-F238E27FC236}">
                      <a16:creationId xmlns:a16="http://schemas.microsoft.com/office/drawing/2014/main" id="{30CCBB9F-F9D8-5392-FDC3-35FD3EF53782}"/>
                    </a:ext>
                  </a:extLst>
                </p:cNvPr>
                <p:cNvSpPr txBox="1">
                  <a:spLocks noRot="1" noChangeAspect="1" noMove="1" noResize="1" noEditPoints="1" noAdjustHandles="1" noChangeArrowheads="1" noChangeShapeType="1" noTextEdit="1"/>
                </p:cNvSpPr>
                <p:nvPr/>
              </p:nvSpPr>
              <p:spPr>
                <a:xfrm>
                  <a:off x="3962008" y="2990187"/>
                  <a:ext cx="1238660" cy="268605"/>
                </a:xfrm>
                <a:prstGeom prst="rect">
                  <a:avLst/>
                </a:prstGeom>
                <a:blipFill>
                  <a:blip r:embed="rId4"/>
                  <a:stretch>
                    <a:fillRect/>
                  </a:stretch>
                </a:blipFill>
                <a:ln w="6350">
                  <a:noFill/>
                </a:ln>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4A5BFE64-2D0A-7B28-8239-3655519316EF}"/>
                </a:ext>
              </a:extLst>
            </p:cNvPr>
            <p:cNvSpPr/>
            <p:nvPr/>
          </p:nvSpPr>
          <p:spPr>
            <a:xfrm>
              <a:off x="5200668" y="2511583"/>
              <a:ext cx="757941" cy="33633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latin typeface="Montserrat" panose="00000500000000000000" pitchFamily="2" charset="0"/>
                </a:rPr>
                <a:t>TSM</a:t>
              </a:r>
            </a:p>
          </p:txBody>
        </p:sp>
      </p:grpSp>
      <p:sp>
        <p:nvSpPr>
          <p:cNvPr id="11" name="Google Shape;275;p31">
            <a:extLst>
              <a:ext uri="{FF2B5EF4-FFF2-40B4-BE49-F238E27FC236}">
                <a16:creationId xmlns:a16="http://schemas.microsoft.com/office/drawing/2014/main" id="{3CC8DCD4-73E8-9FF1-91B8-4E2498419566}"/>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25</a:t>
            </a:r>
          </a:p>
        </p:txBody>
      </p:sp>
    </p:spTree>
    <p:extLst>
      <p:ext uri="{BB962C8B-B14F-4D97-AF65-F5344CB8AC3E}">
        <p14:creationId xmlns:p14="http://schemas.microsoft.com/office/powerpoint/2010/main" val="252944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520690" y="-347024"/>
            <a:ext cx="3405191" cy="5143500"/>
          </a:xfrm>
          <a:prstGeom prst="rect">
            <a:avLst/>
          </a:prstGeom>
          <a:noFill/>
          <a:ln>
            <a:noFill/>
          </a:ln>
        </p:spPr>
      </p:pic>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93;p33">
            <a:extLst>
              <a:ext uri="{FF2B5EF4-FFF2-40B4-BE49-F238E27FC236}">
                <a16:creationId xmlns:a16="http://schemas.microsoft.com/office/drawing/2014/main" id="{D979C544-EAEE-C75D-64B8-AA53DC660335}"/>
              </a:ext>
            </a:extLst>
          </p:cNvPr>
          <p:cNvSpPr txBox="1">
            <a:spLocks noGrp="1"/>
          </p:cNvSpPr>
          <p:nvPr>
            <p:ph type="title"/>
          </p:nvPr>
        </p:nvSpPr>
        <p:spPr>
          <a:xfrm>
            <a:off x="4047175" y="2130003"/>
            <a:ext cx="4383600"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vi-VN" b="1" dirty="0">
                <a:latin typeface="Montserrat" panose="00000500000000000000" pitchFamily="2" charset="0"/>
              </a:rPr>
              <a:t>Result and Discussion</a:t>
            </a:r>
            <a:endParaRPr lang="en-US" b="1" dirty="0">
              <a:latin typeface="Montserrat" panose="00000500000000000000" pitchFamily="2" charset="0"/>
            </a:endParaRPr>
          </a:p>
        </p:txBody>
      </p:sp>
      <p:sp>
        <p:nvSpPr>
          <p:cNvPr id="17" name="Google Shape;294;p33">
            <a:extLst>
              <a:ext uri="{FF2B5EF4-FFF2-40B4-BE49-F238E27FC236}">
                <a16:creationId xmlns:a16="http://schemas.microsoft.com/office/drawing/2014/main" id="{B3DF3FE3-5E46-9484-7514-C2D0FD2DC1D3}"/>
              </a:ext>
            </a:extLst>
          </p:cNvPr>
          <p:cNvSpPr txBox="1">
            <a:spLocks noGrp="1"/>
          </p:cNvSpPr>
          <p:nvPr>
            <p:ph type="title" idx="2"/>
          </p:nvPr>
        </p:nvSpPr>
        <p:spPr>
          <a:xfrm>
            <a:off x="4047175" y="1180253"/>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panose="00000500000000000000" pitchFamily="2" charset="0"/>
              </a:rPr>
              <a:t>0</a:t>
            </a:r>
            <a:r>
              <a:rPr lang="vi-VN" b="1">
                <a:latin typeface="Montserrat" panose="00000500000000000000" pitchFamily="2" charset="0"/>
              </a:rPr>
              <a:t>4</a:t>
            </a:r>
            <a:endParaRPr b="1">
              <a:latin typeface="Montserrat" panose="00000500000000000000" pitchFamily="2" charset="0"/>
            </a:endParaRPr>
          </a:p>
        </p:txBody>
      </p:sp>
      <p:sp>
        <p:nvSpPr>
          <p:cNvPr id="2" name="Google Shape;293;p33">
            <a:extLst>
              <a:ext uri="{FF2B5EF4-FFF2-40B4-BE49-F238E27FC236}">
                <a16:creationId xmlns:a16="http://schemas.microsoft.com/office/drawing/2014/main" id="{35EF1B2B-2795-5718-2664-DD541ECA316D}"/>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EA7733FD-AEC2-35DC-23BF-A7A8CB883B46}"/>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4" name="Google Shape;293;p33">
            <a:extLst>
              <a:ext uri="{FF2B5EF4-FFF2-40B4-BE49-F238E27FC236}">
                <a16:creationId xmlns:a16="http://schemas.microsoft.com/office/drawing/2014/main" id="{559424E9-603D-7772-1C4E-B59664CC5C14}"/>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5" name="Google Shape;293;p33">
            <a:extLst>
              <a:ext uri="{FF2B5EF4-FFF2-40B4-BE49-F238E27FC236}">
                <a16:creationId xmlns:a16="http://schemas.microsoft.com/office/drawing/2014/main" id="{3E84AB0C-324D-0104-5DE1-D20DDB1C0BBD}"/>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53DA48E3-4E4C-F459-79DB-D7D12123A283}"/>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2" name="Straight Connector 11">
            <a:extLst>
              <a:ext uri="{FF2B5EF4-FFF2-40B4-BE49-F238E27FC236}">
                <a16:creationId xmlns:a16="http://schemas.microsoft.com/office/drawing/2014/main" id="{3357360A-3F17-CEE2-A37C-4BF563A97866}"/>
              </a:ext>
            </a:extLst>
          </p:cNvPr>
          <p:cNvCxnSpPr>
            <a:cxnSpLocks/>
          </p:cNvCxnSpPr>
          <p:nvPr/>
        </p:nvCxnSpPr>
        <p:spPr>
          <a:xfrm>
            <a:off x="6204093" y="5074920"/>
            <a:ext cx="57553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Google Shape;275;p31">
            <a:extLst>
              <a:ext uri="{FF2B5EF4-FFF2-40B4-BE49-F238E27FC236}">
                <a16:creationId xmlns:a16="http://schemas.microsoft.com/office/drawing/2014/main" id="{3E0A999C-29A1-CCF3-F1B9-4DFAC2EC0816}"/>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26</a:t>
            </a:r>
          </a:p>
        </p:txBody>
      </p:sp>
    </p:spTree>
    <p:extLst>
      <p:ext uri="{BB962C8B-B14F-4D97-AF65-F5344CB8AC3E}">
        <p14:creationId xmlns:p14="http://schemas.microsoft.com/office/powerpoint/2010/main" val="296975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4FACC58B-42EB-27D2-5262-8DFCADBAEC05}"/>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72D1B1EF-FDD1-D2A5-B65B-607058D3ECBE}"/>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vi-VN"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Result</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B221F102-E638-4B15-2DA8-A393DDA97E2D}"/>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4" name="Google Shape;293;p33">
            <a:extLst>
              <a:ext uri="{FF2B5EF4-FFF2-40B4-BE49-F238E27FC236}">
                <a16:creationId xmlns:a16="http://schemas.microsoft.com/office/drawing/2014/main" id="{A7F203F9-C901-D0A5-93BB-A643DDAA3124}"/>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77013685-586A-3265-8878-DFBF77E602DF}"/>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3157C142-42E8-1945-4726-434F7574AFC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009FD93F-4872-AAED-008C-A0BCFA277388}"/>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33399DDD-6958-2A3A-FB58-D17AF7427FB8}"/>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graphicFrame>
        <p:nvGraphicFramePr>
          <p:cNvPr id="11" name="Table 10">
            <a:extLst>
              <a:ext uri="{FF2B5EF4-FFF2-40B4-BE49-F238E27FC236}">
                <a16:creationId xmlns:a16="http://schemas.microsoft.com/office/drawing/2014/main" id="{BC5A9774-A8E1-73F9-1DF3-48ADC18DE8BD}"/>
              </a:ext>
            </a:extLst>
          </p:cNvPr>
          <p:cNvGraphicFramePr>
            <a:graphicFrameLocks noGrp="1"/>
          </p:cNvGraphicFramePr>
          <p:nvPr>
            <p:extLst>
              <p:ext uri="{D42A27DB-BD31-4B8C-83A1-F6EECF244321}">
                <p14:modId xmlns:p14="http://schemas.microsoft.com/office/powerpoint/2010/main" val="4173858302"/>
              </p:ext>
            </p:extLst>
          </p:nvPr>
        </p:nvGraphicFramePr>
        <p:xfrm>
          <a:off x="870596" y="1115973"/>
          <a:ext cx="7402807" cy="2793786"/>
        </p:xfrm>
        <a:graphic>
          <a:graphicData uri="http://schemas.openxmlformats.org/drawingml/2006/table">
            <a:tbl>
              <a:tblPr firstRow="1" firstCol="1" bandRow="1">
                <a:tableStyleId>{CD2DFFDB-5507-49D7-89B4-0C1C3621BE3E}</a:tableStyleId>
              </a:tblPr>
              <a:tblGrid>
                <a:gridCol w="1598162">
                  <a:extLst>
                    <a:ext uri="{9D8B030D-6E8A-4147-A177-3AD203B41FA5}">
                      <a16:colId xmlns:a16="http://schemas.microsoft.com/office/drawing/2014/main" val="3853561894"/>
                    </a:ext>
                  </a:extLst>
                </a:gridCol>
                <a:gridCol w="1286307">
                  <a:extLst>
                    <a:ext uri="{9D8B030D-6E8A-4147-A177-3AD203B41FA5}">
                      <a16:colId xmlns:a16="http://schemas.microsoft.com/office/drawing/2014/main" val="244047611"/>
                    </a:ext>
                  </a:extLst>
                </a:gridCol>
                <a:gridCol w="1197431">
                  <a:extLst>
                    <a:ext uri="{9D8B030D-6E8A-4147-A177-3AD203B41FA5}">
                      <a16:colId xmlns:a16="http://schemas.microsoft.com/office/drawing/2014/main" val="822191310"/>
                    </a:ext>
                  </a:extLst>
                </a:gridCol>
                <a:gridCol w="1071260">
                  <a:extLst>
                    <a:ext uri="{9D8B030D-6E8A-4147-A177-3AD203B41FA5}">
                      <a16:colId xmlns:a16="http://schemas.microsoft.com/office/drawing/2014/main" val="3356753768"/>
                    </a:ext>
                  </a:extLst>
                </a:gridCol>
                <a:gridCol w="1047455">
                  <a:extLst>
                    <a:ext uri="{9D8B030D-6E8A-4147-A177-3AD203B41FA5}">
                      <a16:colId xmlns:a16="http://schemas.microsoft.com/office/drawing/2014/main" val="3277335077"/>
                    </a:ext>
                  </a:extLst>
                </a:gridCol>
                <a:gridCol w="1202192">
                  <a:extLst>
                    <a:ext uri="{9D8B030D-6E8A-4147-A177-3AD203B41FA5}">
                      <a16:colId xmlns:a16="http://schemas.microsoft.com/office/drawing/2014/main" val="2957755146"/>
                    </a:ext>
                  </a:extLst>
                </a:gridCol>
              </a:tblGrid>
              <a:tr h="271418">
                <a:tc>
                  <a:txBody>
                    <a:bodyPr/>
                    <a:lstStyle/>
                    <a:p>
                      <a:pPr marL="0" marR="0" indent="0" algn="ctr">
                        <a:lnSpc>
                          <a:spcPct val="115000"/>
                        </a:lnSpc>
                        <a:buNone/>
                      </a:pPr>
                      <a:r>
                        <a:rPr lang="en-US" sz="1300" b="1" kern="100">
                          <a:effectLst/>
                          <a:latin typeface="Montserrat" panose="00000500000000000000" pitchFamily="2" charset="0"/>
                        </a:rPr>
                        <a:t>Model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b="1" kern="100">
                          <a:effectLst/>
                          <a:latin typeface="Montserrat" panose="00000500000000000000" pitchFamily="2" charset="0"/>
                        </a:rPr>
                        <a:t>Accuracy</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b="1" kern="100">
                          <a:effectLst/>
                          <a:latin typeface="Montserrat" panose="00000500000000000000" pitchFamily="2" charset="0"/>
                        </a:rPr>
                        <a:t>Precision</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b="1" kern="100">
                          <a:effectLst/>
                          <a:latin typeface="Montserrat" panose="00000500000000000000" pitchFamily="2" charset="0"/>
                        </a:rPr>
                        <a:t>Recall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b="1" kern="100">
                          <a:effectLst/>
                          <a:latin typeface="Montserrat" panose="00000500000000000000" pitchFamily="2" charset="0"/>
                        </a:rPr>
                        <a:t>F1 Score</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b="1" kern="100">
                          <a:effectLst/>
                          <a:latin typeface="Montserrat" panose="00000500000000000000" pitchFamily="2" charset="0"/>
                        </a:rPr>
                        <a:t>AUC</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972002104"/>
                  </a:ext>
                </a:extLst>
              </a:tr>
              <a:tr h="630592">
                <a:tc>
                  <a:txBody>
                    <a:bodyPr/>
                    <a:lstStyle/>
                    <a:p>
                      <a:pPr marL="0" marR="0" indent="0" algn="ctr">
                        <a:lnSpc>
                          <a:spcPct val="115000"/>
                        </a:lnSpc>
                        <a:buNone/>
                      </a:pPr>
                      <a:r>
                        <a:rPr lang="en-US" sz="1300" kern="100">
                          <a:effectLst/>
                          <a:latin typeface="Montserrat" panose="00000500000000000000" pitchFamily="2" charset="0"/>
                        </a:rPr>
                        <a:t>STMEM + TSM-Resnet</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0.9132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0.9966</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351402097"/>
                  </a:ext>
                </a:extLst>
              </a:tr>
              <a:tr h="630592">
                <a:tc>
                  <a:txBody>
                    <a:bodyPr/>
                    <a:lstStyle/>
                    <a:p>
                      <a:pPr marL="0" marR="0" indent="0" algn="ctr">
                        <a:lnSpc>
                          <a:spcPct val="115000"/>
                        </a:lnSpc>
                        <a:buNone/>
                      </a:pPr>
                      <a:r>
                        <a:rPr lang="en-US" sz="1300" kern="100">
                          <a:effectLst/>
                          <a:latin typeface="Montserrat" panose="00000500000000000000" pitchFamily="2" charset="0"/>
                        </a:rPr>
                        <a:t>DSCNet</a:t>
                      </a:r>
                      <a:br>
                        <a:rPr lang="en-US" sz="1300" kern="100">
                          <a:effectLst/>
                          <a:latin typeface="Montserrat" panose="00000500000000000000" pitchFamily="2" charset="0"/>
                        </a:rPr>
                      </a:br>
                      <a:r>
                        <a:rPr lang="en-US" sz="13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0.9108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0.9094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0.9939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0575173"/>
                  </a:ext>
                </a:extLst>
              </a:tr>
              <a:tr h="630592">
                <a:tc>
                  <a:txBody>
                    <a:bodyPr/>
                    <a:lstStyle/>
                    <a:p>
                      <a:pPr marL="0" marR="0" indent="0" algn="ctr">
                        <a:lnSpc>
                          <a:spcPct val="115000"/>
                        </a:lnSpc>
                        <a:buNone/>
                      </a:pPr>
                      <a:r>
                        <a:rPr lang="en-US" sz="1300" kern="100">
                          <a:effectLst/>
                          <a:latin typeface="Montserrat" panose="00000500000000000000" pitchFamily="2" charset="0"/>
                        </a:rPr>
                        <a:t>MSSTNET</a:t>
                      </a:r>
                      <a:br>
                        <a:rPr lang="en-US" sz="1300" kern="100">
                          <a:effectLst/>
                          <a:latin typeface="Montserrat" panose="00000500000000000000" pitchFamily="2" charset="0"/>
                        </a:rPr>
                      </a:br>
                      <a:r>
                        <a:rPr lang="en-US" sz="13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0.9059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0.9041</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0.9954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792248695"/>
                  </a:ext>
                </a:extLst>
              </a:tr>
              <a:tr h="630592">
                <a:tc>
                  <a:txBody>
                    <a:bodyPr/>
                    <a:lstStyle/>
                    <a:p>
                      <a:pPr marL="0" marR="0" indent="0" algn="ctr">
                        <a:lnSpc>
                          <a:spcPct val="115000"/>
                        </a:lnSpc>
                        <a:buNone/>
                      </a:pPr>
                      <a:r>
                        <a:rPr lang="en-US" sz="1300" kern="100">
                          <a:effectLst/>
                          <a:latin typeface="Montserrat" panose="00000500000000000000" pitchFamily="2" charset="0"/>
                        </a:rPr>
                        <a:t>3D ResNet-50</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0.7713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0.8003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0.7398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a:effectLst/>
                          <a:latin typeface="Montserrat" panose="00000500000000000000" pitchFamily="2" charset="0"/>
                        </a:rPr>
                        <a:t>0.7687</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300" kern="100" dirty="0">
                          <a:effectLst/>
                          <a:latin typeface="Montserrat" panose="00000500000000000000" pitchFamily="2" charset="0"/>
                        </a:rPr>
                        <a:t>0.9723</a:t>
                      </a:r>
                      <a:endParaRPr lang="vi-VN" sz="1300" kern="1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4091348877"/>
                  </a:ext>
                </a:extLst>
              </a:tr>
            </a:tbl>
          </a:graphicData>
        </a:graphic>
      </p:graphicFrame>
      <p:sp>
        <p:nvSpPr>
          <p:cNvPr id="2" name="Google Shape;275;p31">
            <a:extLst>
              <a:ext uri="{FF2B5EF4-FFF2-40B4-BE49-F238E27FC236}">
                <a16:creationId xmlns:a16="http://schemas.microsoft.com/office/drawing/2014/main" id="{944B4D42-D91D-1215-374C-A9CE6E60ED1E}"/>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27</a:t>
            </a:r>
          </a:p>
        </p:txBody>
      </p:sp>
    </p:spTree>
    <p:extLst>
      <p:ext uri="{BB962C8B-B14F-4D97-AF65-F5344CB8AC3E}">
        <p14:creationId xmlns:p14="http://schemas.microsoft.com/office/powerpoint/2010/main" val="241676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2C881AFE-5330-CF3E-F135-FC2AE1AFAD8E}"/>
            </a:ext>
          </a:extLst>
        </p:cNvPr>
        <p:cNvGrpSpPr/>
        <p:nvPr/>
      </p:nvGrpSpPr>
      <p:grpSpPr>
        <a:xfrm>
          <a:off x="0" y="0"/>
          <a:ext cx="0" cy="0"/>
          <a:chOff x="0" y="0"/>
          <a:chExt cx="0" cy="0"/>
        </a:xfrm>
      </p:grpSpPr>
      <p:pic>
        <p:nvPicPr>
          <p:cNvPr id="292" name="Google Shape;292;p33">
            <a:extLst>
              <a:ext uri="{FF2B5EF4-FFF2-40B4-BE49-F238E27FC236}">
                <a16:creationId xmlns:a16="http://schemas.microsoft.com/office/drawing/2014/main" id="{B592B6AC-AC3F-B0CC-6D9F-F39EE2AEAC92}"/>
              </a:ext>
            </a:extLst>
          </p:cNvPr>
          <p:cNvPicPr preferRelativeResize="0"/>
          <p:nvPr/>
        </p:nvPicPr>
        <p:blipFill>
          <a:blip r:embed="rId3">
            <a:alphaModFix/>
          </a:blip>
          <a:stretch>
            <a:fillRect/>
          </a:stretch>
        </p:blipFill>
        <p:spPr>
          <a:xfrm flipH="1">
            <a:off x="-2392670" y="-251600"/>
            <a:ext cx="3405191" cy="5143500"/>
          </a:xfrm>
          <a:prstGeom prst="rect">
            <a:avLst/>
          </a:prstGeom>
          <a:noFill/>
          <a:ln>
            <a:noFill/>
          </a:ln>
        </p:spPr>
      </p:pic>
      <p:sp>
        <p:nvSpPr>
          <p:cNvPr id="293" name="Google Shape;293;p33">
            <a:extLst>
              <a:ext uri="{FF2B5EF4-FFF2-40B4-BE49-F238E27FC236}">
                <a16:creationId xmlns:a16="http://schemas.microsoft.com/office/drawing/2014/main" id="{2D449BAA-07E4-91BD-85C4-4BD7A3AFA981}"/>
              </a:ext>
            </a:extLst>
          </p:cNvPr>
          <p:cNvSpPr txBox="1">
            <a:spLocks noGrp="1"/>
          </p:cNvSpPr>
          <p:nvPr>
            <p:ph type="title"/>
          </p:nvPr>
        </p:nvSpPr>
        <p:spPr>
          <a:xfrm>
            <a:off x="4047175" y="2388500"/>
            <a:ext cx="4383600"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b="1">
                <a:latin typeface="Montserrat" panose="00000500000000000000" pitchFamily="2" charset="0"/>
              </a:rPr>
              <a:t>Introduction</a:t>
            </a:r>
            <a:endParaRPr lang="en-US" b="1">
              <a:latin typeface="Montserrat" panose="00000500000000000000" pitchFamily="2" charset="0"/>
            </a:endParaRPr>
          </a:p>
        </p:txBody>
      </p:sp>
      <p:sp>
        <p:nvSpPr>
          <p:cNvPr id="294" name="Google Shape;294;p33">
            <a:extLst>
              <a:ext uri="{FF2B5EF4-FFF2-40B4-BE49-F238E27FC236}">
                <a16:creationId xmlns:a16="http://schemas.microsoft.com/office/drawing/2014/main" id="{672F6F2C-A1A0-C064-5D12-A5E5AFF46A80}"/>
              </a:ext>
            </a:extLst>
          </p:cNvPr>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panose="00000500000000000000" pitchFamily="2" charset="0"/>
              </a:rPr>
              <a:t>01</a:t>
            </a:r>
            <a:endParaRPr b="1">
              <a:latin typeface="Montserrat" panose="00000500000000000000" pitchFamily="2" charset="0"/>
            </a:endParaRPr>
          </a:p>
        </p:txBody>
      </p:sp>
      <p:grpSp>
        <p:nvGrpSpPr>
          <p:cNvPr id="295" name="Google Shape;295;p33">
            <a:extLst>
              <a:ext uri="{FF2B5EF4-FFF2-40B4-BE49-F238E27FC236}">
                <a16:creationId xmlns:a16="http://schemas.microsoft.com/office/drawing/2014/main" id="{2C3261D5-BF38-5A02-EF15-C37EDDF2FBA6}"/>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D25C58BB-904F-3529-D410-46EF9B83708D}"/>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8A551610-8DAC-06C9-2DA9-06ABF590F3BA}"/>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3;p33">
            <a:extLst>
              <a:ext uri="{FF2B5EF4-FFF2-40B4-BE49-F238E27FC236}">
                <a16:creationId xmlns:a16="http://schemas.microsoft.com/office/drawing/2014/main" id="{BC2E3EC6-B707-3F86-6602-713C29A30E00}"/>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0" name="Google Shape;293;p33">
            <a:extLst>
              <a:ext uri="{FF2B5EF4-FFF2-40B4-BE49-F238E27FC236}">
                <a16:creationId xmlns:a16="http://schemas.microsoft.com/office/drawing/2014/main" id="{0CEEDC36-BEAB-DB99-8E2E-2C708E6BA08F}"/>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94BCDF30-6C72-A1C3-5FEA-AEB564996D26}"/>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8F9213E5-2E8E-9173-36A2-609D5EAC2AB8}"/>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56B31323-0164-4731-CE6C-ACB263259178}"/>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4" name="Straight Connector 13">
            <a:extLst>
              <a:ext uri="{FF2B5EF4-FFF2-40B4-BE49-F238E27FC236}">
                <a16:creationId xmlns:a16="http://schemas.microsoft.com/office/drawing/2014/main" id="{42955864-09C3-4831-C527-493949D55B7B}"/>
              </a:ext>
            </a:extLst>
          </p:cNvPr>
          <p:cNvCxnSpPr>
            <a:cxnSpLocks/>
          </p:cNvCxnSpPr>
          <p:nvPr/>
        </p:nvCxnSpPr>
        <p:spPr>
          <a:xfrm>
            <a:off x="816429" y="5074920"/>
            <a:ext cx="97971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69A55E46-07F5-5A42-FD04-85B1D945FFE5}"/>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01</a:t>
            </a:r>
          </a:p>
        </p:txBody>
      </p:sp>
    </p:spTree>
    <p:extLst>
      <p:ext uri="{BB962C8B-B14F-4D97-AF65-F5344CB8AC3E}">
        <p14:creationId xmlns:p14="http://schemas.microsoft.com/office/powerpoint/2010/main" val="3795684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F3195B48-683A-4E96-AADC-99FB50182EE8}"/>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5D681EDF-E0A5-D625-A9F1-1E1FC0B6083D}"/>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vi-VN"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Discussion: the best model</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5060B160-D5BD-C395-6007-7664D208F93B}"/>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7209991-EDC3-65CA-BCEE-16269B71A73E}"/>
              </a:ext>
            </a:extLst>
          </p:cNvPr>
          <p:cNvSpPr txBox="1"/>
          <p:nvPr/>
        </p:nvSpPr>
        <p:spPr>
          <a:xfrm>
            <a:off x="6043835" y="1623093"/>
            <a:ext cx="2536708" cy="1897314"/>
          </a:xfrm>
          <a:prstGeom prst="rect">
            <a:avLst/>
          </a:prstGeom>
          <a:noFill/>
        </p:spPr>
        <p:txBody>
          <a:bodyPr wrap="square" lIns="91440" tIns="45720" rIns="91440" bIns="45720" anchor="t">
            <a:spAutoFit/>
          </a:bodyPr>
          <a:lstStyle/>
          <a:p>
            <a:pPr algn="just">
              <a:lnSpc>
                <a:spcPct val="150000"/>
              </a:lnSpc>
            </a:pPr>
            <a:r>
              <a:rPr lang="vi-VN" sz="1600" dirty="0">
                <a:latin typeface="Montserrat"/>
              </a:rPr>
              <a:t>Best model:</a:t>
            </a:r>
          </a:p>
          <a:p>
            <a:pPr algn="just">
              <a:lnSpc>
                <a:spcPct val="150000"/>
              </a:lnSpc>
            </a:pPr>
            <a:r>
              <a:rPr lang="vi-VN" sz="1600" b="1" dirty="0">
                <a:latin typeface="Montserrat"/>
              </a:rPr>
              <a:t>ST</a:t>
            </a:r>
            <a:r>
              <a:rPr lang="en-US" sz="1600" b="1" dirty="0">
                <a:latin typeface="Montserrat"/>
              </a:rPr>
              <a:t>M</a:t>
            </a:r>
            <a:r>
              <a:rPr lang="vi-VN" sz="1600" b="1" dirty="0">
                <a:latin typeface="Montserrat"/>
              </a:rPr>
              <a:t>EM+TSM-ResNet</a:t>
            </a:r>
          </a:p>
          <a:p>
            <a:pPr algn="just">
              <a:lnSpc>
                <a:spcPct val="150000"/>
              </a:lnSpc>
            </a:pPr>
            <a:endParaRPr lang="vi-VN" sz="1600" dirty="0">
              <a:latin typeface="Montserrat"/>
            </a:endParaRPr>
          </a:p>
          <a:p>
            <a:pPr>
              <a:lnSpc>
                <a:spcPct val="150000"/>
              </a:lnSpc>
            </a:pPr>
            <a:r>
              <a:rPr lang="vi-VN" sz="1600" dirty="0">
                <a:latin typeface="Montserrat"/>
              </a:rPr>
              <a:t>Outperforming the standard 3DResNet</a:t>
            </a:r>
          </a:p>
        </p:txBody>
      </p:sp>
      <p:graphicFrame>
        <p:nvGraphicFramePr>
          <p:cNvPr id="11" name="Table 10">
            <a:extLst>
              <a:ext uri="{FF2B5EF4-FFF2-40B4-BE49-F238E27FC236}">
                <a16:creationId xmlns:a16="http://schemas.microsoft.com/office/drawing/2014/main" id="{4CE59D8E-3AD9-593E-3231-FEBECCA4356B}"/>
              </a:ext>
            </a:extLst>
          </p:cNvPr>
          <p:cNvGraphicFramePr>
            <a:graphicFrameLocks noGrp="1"/>
          </p:cNvGraphicFramePr>
          <p:nvPr>
            <p:extLst>
              <p:ext uri="{D42A27DB-BD31-4B8C-83A1-F6EECF244321}">
                <p14:modId xmlns:p14="http://schemas.microsoft.com/office/powerpoint/2010/main" val="626227046"/>
              </p:ext>
            </p:extLst>
          </p:nvPr>
        </p:nvGraphicFramePr>
        <p:xfrm>
          <a:off x="291830" y="1121700"/>
          <a:ext cx="5340485" cy="2854034"/>
        </p:xfrm>
        <a:graphic>
          <a:graphicData uri="http://schemas.openxmlformats.org/drawingml/2006/table">
            <a:tbl>
              <a:tblPr firstRow="1" firstCol="1" bandRow="1">
                <a:tableStyleId>{CD2DFFDB-5507-49D7-89B4-0C1C3621BE3E}</a:tableStyleId>
              </a:tblPr>
              <a:tblGrid>
                <a:gridCol w="1062783">
                  <a:extLst>
                    <a:ext uri="{9D8B030D-6E8A-4147-A177-3AD203B41FA5}">
                      <a16:colId xmlns:a16="http://schemas.microsoft.com/office/drawing/2014/main" val="3853561894"/>
                    </a:ext>
                  </a:extLst>
                </a:gridCol>
                <a:gridCol w="1099571">
                  <a:extLst>
                    <a:ext uri="{9D8B030D-6E8A-4147-A177-3AD203B41FA5}">
                      <a16:colId xmlns:a16="http://schemas.microsoft.com/office/drawing/2014/main" val="244047611"/>
                    </a:ext>
                  </a:extLst>
                </a:gridCol>
                <a:gridCol w="1022123">
                  <a:extLst>
                    <a:ext uri="{9D8B030D-6E8A-4147-A177-3AD203B41FA5}">
                      <a16:colId xmlns:a16="http://schemas.microsoft.com/office/drawing/2014/main" val="822191310"/>
                    </a:ext>
                  </a:extLst>
                </a:gridCol>
                <a:gridCol w="749170">
                  <a:extLst>
                    <a:ext uri="{9D8B030D-6E8A-4147-A177-3AD203B41FA5}">
                      <a16:colId xmlns:a16="http://schemas.microsoft.com/office/drawing/2014/main" val="3356753768"/>
                    </a:ext>
                  </a:extLst>
                </a:gridCol>
                <a:gridCol w="754888">
                  <a:extLst>
                    <a:ext uri="{9D8B030D-6E8A-4147-A177-3AD203B41FA5}">
                      <a16:colId xmlns:a16="http://schemas.microsoft.com/office/drawing/2014/main" val="3277335077"/>
                    </a:ext>
                  </a:extLst>
                </a:gridCol>
                <a:gridCol w="651950">
                  <a:extLst>
                    <a:ext uri="{9D8B030D-6E8A-4147-A177-3AD203B41FA5}">
                      <a16:colId xmlns:a16="http://schemas.microsoft.com/office/drawing/2014/main" val="2957755146"/>
                    </a:ext>
                  </a:extLst>
                </a:gridCol>
              </a:tblGrid>
              <a:tr h="509542">
                <a:tc>
                  <a:txBody>
                    <a:bodyPr/>
                    <a:lstStyle/>
                    <a:p>
                      <a:pPr marL="0" marR="0" indent="0" algn="ctr">
                        <a:lnSpc>
                          <a:spcPct val="115000"/>
                        </a:lnSpc>
                        <a:buNone/>
                      </a:pPr>
                      <a:r>
                        <a:rPr lang="en-US" sz="1200" b="1" kern="100">
                          <a:effectLst/>
                          <a:latin typeface="Montserrat" panose="00000500000000000000" pitchFamily="2" charset="0"/>
                        </a:rPr>
                        <a:t>Model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Accuracy</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Precision</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Recall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F1 Score</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AUC</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972002104"/>
                  </a:ext>
                </a:extLst>
              </a:tr>
              <a:tr h="688744">
                <a:tc>
                  <a:txBody>
                    <a:bodyPr/>
                    <a:lstStyle/>
                    <a:p>
                      <a:pPr marL="0" marR="0" indent="0" algn="ctr">
                        <a:lnSpc>
                          <a:spcPct val="115000"/>
                        </a:lnSpc>
                        <a:buNone/>
                      </a:pPr>
                      <a:r>
                        <a:rPr lang="en-US" sz="1200" kern="100">
                          <a:effectLst/>
                          <a:latin typeface="Montserrat" panose="00000500000000000000" pitchFamily="2" charset="0"/>
                        </a:rPr>
                        <a:t>STMEM + TSM-Resnet</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0.9132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0.9966</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351402097"/>
                  </a:ext>
                </a:extLst>
              </a:tr>
              <a:tr h="519862">
                <a:tc>
                  <a:txBody>
                    <a:bodyPr/>
                    <a:lstStyle/>
                    <a:p>
                      <a:pPr marL="0" marR="0" indent="0" algn="ctr">
                        <a:lnSpc>
                          <a:spcPct val="115000"/>
                        </a:lnSpc>
                        <a:buNone/>
                      </a:pPr>
                      <a:r>
                        <a:rPr lang="en-US" sz="1200" kern="100">
                          <a:effectLst/>
                          <a:latin typeface="Montserrat" panose="00000500000000000000" pitchFamily="2" charset="0"/>
                        </a:rPr>
                        <a:t>DSCNet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0.9108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0.9939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0575173"/>
                  </a:ext>
                </a:extLst>
              </a:tr>
              <a:tr h="616024">
                <a:tc>
                  <a:txBody>
                    <a:bodyPr/>
                    <a:lstStyle/>
                    <a:p>
                      <a:pPr marL="0" marR="0" indent="0" algn="ctr">
                        <a:lnSpc>
                          <a:spcPct val="115000"/>
                        </a:lnSpc>
                        <a:buNone/>
                      </a:pPr>
                      <a:r>
                        <a:rPr lang="en-US" sz="1200" kern="100">
                          <a:effectLst/>
                          <a:latin typeface="Montserrat" panose="00000500000000000000" pitchFamily="2" charset="0"/>
                        </a:rPr>
                        <a:t>MSSTNET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0.9059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0.9041</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0.9954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792248695"/>
                  </a:ext>
                </a:extLst>
              </a:tr>
              <a:tr h="519862">
                <a:tc>
                  <a:txBody>
                    <a:bodyPr/>
                    <a:lstStyle/>
                    <a:p>
                      <a:pPr marL="0" marR="0" indent="0" algn="ctr">
                        <a:lnSpc>
                          <a:spcPct val="115000"/>
                        </a:lnSpc>
                        <a:buNone/>
                      </a:pPr>
                      <a:r>
                        <a:rPr lang="en-US" sz="1200" kern="100">
                          <a:effectLst/>
                          <a:latin typeface="Montserrat" panose="00000500000000000000" pitchFamily="2" charset="0"/>
                        </a:rPr>
                        <a:t>3D ResNet-50</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0.7713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0.8003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0.7398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0.7687</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dirty="0">
                          <a:effectLst/>
                          <a:latin typeface="Montserrat" panose="00000500000000000000" pitchFamily="2" charset="0"/>
                        </a:rPr>
                        <a:t>0.9723</a:t>
                      </a:r>
                      <a:endParaRPr lang="vi-VN" sz="1300" kern="1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4091348877"/>
                  </a:ext>
                </a:extLst>
              </a:tr>
            </a:tbl>
          </a:graphicData>
        </a:graphic>
      </p:graphicFrame>
      <p:sp>
        <p:nvSpPr>
          <p:cNvPr id="3" name="Google Shape;293;p33">
            <a:extLst>
              <a:ext uri="{FF2B5EF4-FFF2-40B4-BE49-F238E27FC236}">
                <a16:creationId xmlns:a16="http://schemas.microsoft.com/office/drawing/2014/main" id="{608175DD-5E98-F4F1-7F61-9A61227B5713}"/>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0" name="Google Shape;293;p33">
            <a:extLst>
              <a:ext uri="{FF2B5EF4-FFF2-40B4-BE49-F238E27FC236}">
                <a16:creationId xmlns:a16="http://schemas.microsoft.com/office/drawing/2014/main" id="{32800F77-1600-A06F-35CC-AD6AF9F4AD9B}"/>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2" name="Google Shape;293;p33">
            <a:extLst>
              <a:ext uri="{FF2B5EF4-FFF2-40B4-BE49-F238E27FC236}">
                <a16:creationId xmlns:a16="http://schemas.microsoft.com/office/drawing/2014/main" id="{330BC6C1-2362-E40F-B681-942DA09D6578}"/>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A2808695-F37E-2A86-C705-1AEAF6166F21}"/>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AE900FE1-8B66-EB26-FA5D-BF96B1D871DF}"/>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F6D10D5C-A059-6287-B076-398CE8FE9D8E}"/>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sp>
        <p:nvSpPr>
          <p:cNvPr id="16" name="Google Shape;293;p33">
            <a:extLst>
              <a:ext uri="{FF2B5EF4-FFF2-40B4-BE49-F238E27FC236}">
                <a16:creationId xmlns:a16="http://schemas.microsoft.com/office/drawing/2014/main" id="{F84902E7-47CA-7F72-295C-CF51159A453A}"/>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8" name="Google Shape;293;p33">
            <a:extLst>
              <a:ext uri="{FF2B5EF4-FFF2-40B4-BE49-F238E27FC236}">
                <a16:creationId xmlns:a16="http://schemas.microsoft.com/office/drawing/2014/main" id="{F43BD36B-FE2C-DE9E-B47F-36F672DA1432}"/>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9" name="Google Shape;293;p33">
            <a:extLst>
              <a:ext uri="{FF2B5EF4-FFF2-40B4-BE49-F238E27FC236}">
                <a16:creationId xmlns:a16="http://schemas.microsoft.com/office/drawing/2014/main" id="{9CC4DEAF-33B6-E571-B7C6-4F731740B4C1}"/>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cxnSp>
        <p:nvCxnSpPr>
          <p:cNvPr id="20" name="Straight Connector 19">
            <a:extLst>
              <a:ext uri="{FF2B5EF4-FFF2-40B4-BE49-F238E27FC236}">
                <a16:creationId xmlns:a16="http://schemas.microsoft.com/office/drawing/2014/main" id="{45BB51E0-ADEC-B760-D9B1-91F0FA70C1BE}"/>
              </a:ext>
            </a:extLst>
          </p:cNvPr>
          <p:cNvCxnSpPr>
            <a:cxnSpLocks/>
          </p:cNvCxnSpPr>
          <p:nvPr/>
        </p:nvCxnSpPr>
        <p:spPr>
          <a:xfrm>
            <a:off x="6204093" y="5074920"/>
            <a:ext cx="575530" cy="0"/>
          </a:xfrm>
          <a:prstGeom prst="line">
            <a:avLst/>
          </a:prstGeom>
          <a:ln w="38100"/>
        </p:spPr>
        <p:style>
          <a:lnRef idx="1">
            <a:schemeClr val="dk1"/>
          </a:lnRef>
          <a:fillRef idx="0">
            <a:schemeClr val="dk1"/>
          </a:fillRef>
          <a:effectRef idx="0">
            <a:schemeClr val="dk1"/>
          </a:effectRef>
          <a:fontRef idx="minor">
            <a:schemeClr val="tx1"/>
          </a:fontRef>
        </p:style>
      </p:cxnSp>
      <p:sp>
        <p:nvSpPr>
          <p:cNvPr id="4" name="Google Shape;275;p31">
            <a:extLst>
              <a:ext uri="{FF2B5EF4-FFF2-40B4-BE49-F238E27FC236}">
                <a16:creationId xmlns:a16="http://schemas.microsoft.com/office/drawing/2014/main" id="{AF8AF8A0-4A8D-86D3-D6EA-1232FBFF0EB1}"/>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28</a:t>
            </a:r>
          </a:p>
        </p:txBody>
      </p:sp>
    </p:spTree>
    <p:extLst>
      <p:ext uri="{BB962C8B-B14F-4D97-AF65-F5344CB8AC3E}">
        <p14:creationId xmlns:p14="http://schemas.microsoft.com/office/powerpoint/2010/main" val="321123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4F64E179-FCBF-2476-2794-8E86A79EF669}"/>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475F1623-F4EB-F804-0016-94A36E44922D}"/>
              </a:ext>
            </a:extLst>
          </p:cNvPr>
          <p:cNvSpPr txBox="1">
            <a:spLocks noGrp="1"/>
          </p:cNvSpPr>
          <p:nvPr>
            <p:ph type="title"/>
          </p:nvPr>
        </p:nvSpPr>
        <p:spPr>
          <a:xfrm>
            <a:off x="443609" y="173618"/>
            <a:ext cx="8555309" cy="572700"/>
          </a:xfrm>
          <a:prstGeom prst="rect">
            <a:avLst/>
          </a:prstGeom>
        </p:spPr>
        <p:txBody>
          <a:bodyPr spcFirstLastPara="1" wrap="square" lIns="91425" tIns="91425" rIns="91425" bIns="91425" anchor="t" anchorCtr="0">
            <a:noAutofit/>
          </a:bodyPr>
          <a:lstStyle/>
          <a:p>
            <a:pPr lvl="0">
              <a:lnSpc>
                <a:spcPct val="115000"/>
              </a:lnSpc>
            </a:pPr>
            <a:r>
              <a:rPr lang="vi-VN"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Discussion: the combined model</a:t>
            </a:r>
            <a:endPar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B0CD07CE-9323-D569-BB62-2A6678862374}"/>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E6C30CC-82CB-425E-B863-4B324AE818A8}"/>
              </a:ext>
            </a:extLst>
          </p:cNvPr>
          <p:cNvSpPr txBox="1"/>
          <p:nvPr/>
        </p:nvSpPr>
        <p:spPr>
          <a:xfrm>
            <a:off x="5869733" y="1371222"/>
            <a:ext cx="2536708" cy="2635978"/>
          </a:xfrm>
          <a:prstGeom prst="rect">
            <a:avLst/>
          </a:prstGeom>
          <a:noFill/>
        </p:spPr>
        <p:txBody>
          <a:bodyPr wrap="square" lIns="91440" tIns="45720" rIns="91440" bIns="45720" anchor="t">
            <a:spAutoFit/>
          </a:bodyPr>
          <a:lstStyle/>
          <a:p>
            <a:pPr>
              <a:lnSpc>
                <a:spcPct val="150000"/>
              </a:lnSpc>
            </a:pPr>
            <a:r>
              <a:rPr lang="vi-VN" sz="1600">
                <a:latin typeface="Montserrat"/>
              </a:rPr>
              <a:t>Not the best</a:t>
            </a:r>
          </a:p>
          <a:p>
            <a:pPr>
              <a:lnSpc>
                <a:spcPct val="150000"/>
              </a:lnSpc>
            </a:pPr>
            <a:r>
              <a:rPr lang="vi-VN" sz="1600">
                <a:latin typeface="Montserrat"/>
              </a:rPr>
              <a:t>Reasons behind:</a:t>
            </a:r>
          </a:p>
          <a:p>
            <a:pPr marL="285750" indent="-285750">
              <a:lnSpc>
                <a:spcPct val="150000"/>
              </a:lnSpc>
              <a:buFontTx/>
              <a:buChar char="-"/>
            </a:pPr>
            <a:r>
              <a:rPr lang="vi-VN" sz="1600">
                <a:latin typeface="Montserrat"/>
              </a:rPr>
              <a:t>RGB model is already good</a:t>
            </a:r>
          </a:p>
          <a:p>
            <a:pPr marL="285750" indent="-285750">
              <a:lnSpc>
                <a:spcPct val="150000"/>
              </a:lnSpc>
              <a:buFontTx/>
              <a:buChar char="-"/>
            </a:pPr>
            <a:r>
              <a:rPr lang="vi-VN" sz="1600">
                <a:latin typeface="Montserrat"/>
              </a:rPr>
              <a:t>The dataset favors simpler model</a:t>
            </a:r>
          </a:p>
          <a:p>
            <a:pPr marL="285750" indent="-285750">
              <a:lnSpc>
                <a:spcPct val="150000"/>
              </a:lnSpc>
              <a:buFontTx/>
              <a:buChar char="-"/>
            </a:pPr>
            <a:r>
              <a:rPr lang="vi-VN" sz="1600">
                <a:latin typeface="Montserrat"/>
              </a:rPr>
              <a:t>Fusion technique</a:t>
            </a:r>
          </a:p>
        </p:txBody>
      </p:sp>
      <p:graphicFrame>
        <p:nvGraphicFramePr>
          <p:cNvPr id="3" name="Table 2">
            <a:extLst>
              <a:ext uri="{FF2B5EF4-FFF2-40B4-BE49-F238E27FC236}">
                <a16:creationId xmlns:a16="http://schemas.microsoft.com/office/drawing/2014/main" id="{1F60DD82-C6F9-4183-7A69-BC29355BDDD2}"/>
              </a:ext>
            </a:extLst>
          </p:cNvPr>
          <p:cNvGraphicFramePr>
            <a:graphicFrameLocks noGrp="1"/>
          </p:cNvGraphicFramePr>
          <p:nvPr>
            <p:extLst>
              <p:ext uri="{D42A27DB-BD31-4B8C-83A1-F6EECF244321}">
                <p14:modId xmlns:p14="http://schemas.microsoft.com/office/powerpoint/2010/main" val="2855250464"/>
              </p:ext>
            </p:extLst>
          </p:nvPr>
        </p:nvGraphicFramePr>
        <p:xfrm>
          <a:off x="291830" y="1121700"/>
          <a:ext cx="5340485" cy="2854034"/>
        </p:xfrm>
        <a:graphic>
          <a:graphicData uri="http://schemas.openxmlformats.org/drawingml/2006/table">
            <a:tbl>
              <a:tblPr firstRow="1" firstCol="1" bandRow="1">
                <a:tableStyleId>{CD2DFFDB-5507-49D7-89B4-0C1C3621BE3E}</a:tableStyleId>
              </a:tblPr>
              <a:tblGrid>
                <a:gridCol w="1062783">
                  <a:extLst>
                    <a:ext uri="{9D8B030D-6E8A-4147-A177-3AD203B41FA5}">
                      <a16:colId xmlns:a16="http://schemas.microsoft.com/office/drawing/2014/main" val="3853561894"/>
                    </a:ext>
                  </a:extLst>
                </a:gridCol>
                <a:gridCol w="1099571">
                  <a:extLst>
                    <a:ext uri="{9D8B030D-6E8A-4147-A177-3AD203B41FA5}">
                      <a16:colId xmlns:a16="http://schemas.microsoft.com/office/drawing/2014/main" val="244047611"/>
                    </a:ext>
                  </a:extLst>
                </a:gridCol>
                <a:gridCol w="1022123">
                  <a:extLst>
                    <a:ext uri="{9D8B030D-6E8A-4147-A177-3AD203B41FA5}">
                      <a16:colId xmlns:a16="http://schemas.microsoft.com/office/drawing/2014/main" val="822191310"/>
                    </a:ext>
                  </a:extLst>
                </a:gridCol>
                <a:gridCol w="749170">
                  <a:extLst>
                    <a:ext uri="{9D8B030D-6E8A-4147-A177-3AD203B41FA5}">
                      <a16:colId xmlns:a16="http://schemas.microsoft.com/office/drawing/2014/main" val="3356753768"/>
                    </a:ext>
                  </a:extLst>
                </a:gridCol>
                <a:gridCol w="754888">
                  <a:extLst>
                    <a:ext uri="{9D8B030D-6E8A-4147-A177-3AD203B41FA5}">
                      <a16:colId xmlns:a16="http://schemas.microsoft.com/office/drawing/2014/main" val="3277335077"/>
                    </a:ext>
                  </a:extLst>
                </a:gridCol>
                <a:gridCol w="651950">
                  <a:extLst>
                    <a:ext uri="{9D8B030D-6E8A-4147-A177-3AD203B41FA5}">
                      <a16:colId xmlns:a16="http://schemas.microsoft.com/office/drawing/2014/main" val="2957755146"/>
                    </a:ext>
                  </a:extLst>
                </a:gridCol>
              </a:tblGrid>
              <a:tr h="509542">
                <a:tc>
                  <a:txBody>
                    <a:bodyPr/>
                    <a:lstStyle/>
                    <a:p>
                      <a:pPr marL="0" marR="0" indent="0" algn="ctr">
                        <a:lnSpc>
                          <a:spcPct val="115000"/>
                        </a:lnSpc>
                        <a:buNone/>
                      </a:pPr>
                      <a:r>
                        <a:rPr lang="en-US" sz="1200" b="1" kern="100">
                          <a:effectLst/>
                          <a:latin typeface="Montserrat" panose="00000500000000000000" pitchFamily="2" charset="0"/>
                        </a:rPr>
                        <a:t>Model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Accuracy</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Precision</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Recall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F1 Score</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AUC</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972002104"/>
                  </a:ext>
                </a:extLst>
              </a:tr>
              <a:tr h="688744">
                <a:tc>
                  <a:txBody>
                    <a:bodyPr/>
                    <a:lstStyle/>
                    <a:p>
                      <a:pPr marL="0" marR="0" indent="0" algn="ctr">
                        <a:lnSpc>
                          <a:spcPct val="115000"/>
                        </a:lnSpc>
                        <a:buNone/>
                      </a:pPr>
                      <a:r>
                        <a:rPr lang="en-US" sz="1200" kern="100">
                          <a:effectLst/>
                          <a:latin typeface="Montserrat" panose="00000500000000000000" pitchFamily="2" charset="0"/>
                        </a:rPr>
                        <a:t>STMEM + TSM-Resnet</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0.9132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0.9966</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351402097"/>
                  </a:ext>
                </a:extLst>
              </a:tr>
              <a:tr h="519862">
                <a:tc>
                  <a:txBody>
                    <a:bodyPr/>
                    <a:lstStyle/>
                    <a:p>
                      <a:pPr marL="0" marR="0" indent="0" algn="ctr">
                        <a:lnSpc>
                          <a:spcPct val="115000"/>
                        </a:lnSpc>
                        <a:buNone/>
                      </a:pPr>
                      <a:r>
                        <a:rPr lang="en-US" sz="1200" kern="100">
                          <a:effectLst/>
                          <a:latin typeface="Montserrat" panose="00000500000000000000" pitchFamily="2" charset="0"/>
                        </a:rPr>
                        <a:t>DSCNet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0.9108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0.9939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0575173"/>
                  </a:ext>
                </a:extLst>
              </a:tr>
              <a:tr h="616024">
                <a:tc>
                  <a:txBody>
                    <a:bodyPr/>
                    <a:lstStyle/>
                    <a:p>
                      <a:pPr marL="0" marR="0" indent="0" algn="ctr">
                        <a:lnSpc>
                          <a:spcPct val="115000"/>
                        </a:lnSpc>
                        <a:buNone/>
                      </a:pPr>
                      <a:r>
                        <a:rPr lang="en-US" sz="1200" kern="100">
                          <a:effectLst/>
                          <a:latin typeface="Montserrat" panose="00000500000000000000" pitchFamily="2" charset="0"/>
                        </a:rPr>
                        <a:t>MSSTNET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0.9059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0.9041</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0.9954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792248695"/>
                  </a:ext>
                </a:extLst>
              </a:tr>
              <a:tr h="519862">
                <a:tc>
                  <a:txBody>
                    <a:bodyPr/>
                    <a:lstStyle/>
                    <a:p>
                      <a:pPr marL="0" marR="0" indent="0" algn="ctr">
                        <a:lnSpc>
                          <a:spcPct val="115000"/>
                        </a:lnSpc>
                        <a:buNone/>
                      </a:pPr>
                      <a:r>
                        <a:rPr lang="en-US" sz="1200" kern="100">
                          <a:effectLst/>
                          <a:latin typeface="Montserrat" panose="00000500000000000000" pitchFamily="2" charset="0"/>
                        </a:rPr>
                        <a:t>3D ResNet-50</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0.7713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0.8003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0.7398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0.7687</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dirty="0">
                          <a:effectLst/>
                          <a:latin typeface="Montserrat" panose="00000500000000000000" pitchFamily="2" charset="0"/>
                        </a:rPr>
                        <a:t>0.9723</a:t>
                      </a:r>
                      <a:endParaRPr lang="vi-VN" sz="1300" kern="1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4091348877"/>
                  </a:ext>
                </a:extLst>
              </a:tr>
            </a:tbl>
          </a:graphicData>
        </a:graphic>
      </p:graphicFrame>
      <p:sp>
        <p:nvSpPr>
          <p:cNvPr id="10" name="Google Shape;293;p33">
            <a:extLst>
              <a:ext uri="{FF2B5EF4-FFF2-40B4-BE49-F238E27FC236}">
                <a16:creationId xmlns:a16="http://schemas.microsoft.com/office/drawing/2014/main" id="{AEDC1FE0-1D26-2418-9C32-CD742EF31ECD}"/>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446BED63-D3FE-4DFB-E75C-EEA1621DCF67}"/>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3" name="Google Shape;293;p33">
            <a:extLst>
              <a:ext uri="{FF2B5EF4-FFF2-40B4-BE49-F238E27FC236}">
                <a16:creationId xmlns:a16="http://schemas.microsoft.com/office/drawing/2014/main" id="{C5DDE223-711C-86F2-0D73-338E3700A6F4}"/>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EC5FFF29-F703-8336-BDE4-0A5F171532F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5B2A341E-38DA-51F9-872A-251F7E09ECD1}"/>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6" name="Google Shape;293;p33">
            <a:extLst>
              <a:ext uri="{FF2B5EF4-FFF2-40B4-BE49-F238E27FC236}">
                <a16:creationId xmlns:a16="http://schemas.microsoft.com/office/drawing/2014/main" id="{1570E718-0AEE-16FC-F260-8A402754286D}"/>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sp>
        <p:nvSpPr>
          <p:cNvPr id="18" name="Google Shape;293;p33">
            <a:extLst>
              <a:ext uri="{FF2B5EF4-FFF2-40B4-BE49-F238E27FC236}">
                <a16:creationId xmlns:a16="http://schemas.microsoft.com/office/drawing/2014/main" id="{606A410A-7E23-D0BD-A81B-4E526D2B08F4}"/>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9" name="Google Shape;293;p33">
            <a:extLst>
              <a:ext uri="{FF2B5EF4-FFF2-40B4-BE49-F238E27FC236}">
                <a16:creationId xmlns:a16="http://schemas.microsoft.com/office/drawing/2014/main" id="{9728F9F7-7614-B740-86A6-40C1728BC930}"/>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20" name="Google Shape;293;p33">
            <a:extLst>
              <a:ext uri="{FF2B5EF4-FFF2-40B4-BE49-F238E27FC236}">
                <a16:creationId xmlns:a16="http://schemas.microsoft.com/office/drawing/2014/main" id="{C7C0ACA6-8B97-1ADA-8435-ABFCD6DF7551}"/>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cxnSp>
        <p:nvCxnSpPr>
          <p:cNvPr id="21" name="Straight Connector 20">
            <a:extLst>
              <a:ext uri="{FF2B5EF4-FFF2-40B4-BE49-F238E27FC236}">
                <a16:creationId xmlns:a16="http://schemas.microsoft.com/office/drawing/2014/main" id="{40DC572F-10B1-1AC5-8FDE-D25E35CC6F19}"/>
              </a:ext>
            </a:extLst>
          </p:cNvPr>
          <p:cNvCxnSpPr>
            <a:cxnSpLocks/>
          </p:cNvCxnSpPr>
          <p:nvPr/>
        </p:nvCxnSpPr>
        <p:spPr>
          <a:xfrm>
            <a:off x="6204093" y="5074920"/>
            <a:ext cx="575530" cy="0"/>
          </a:xfrm>
          <a:prstGeom prst="line">
            <a:avLst/>
          </a:prstGeom>
          <a:ln w="38100"/>
        </p:spPr>
        <p:style>
          <a:lnRef idx="1">
            <a:schemeClr val="dk1"/>
          </a:lnRef>
          <a:fillRef idx="0">
            <a:schemeClr val="dk1"/>
          </a:fillRef>
          <a:effectRef idx="0">
            <a:schemeClr val="dk1"/>
          </a:effectRef>
          <a:fontRef idx="minor">
            <a:schemeClr val="tx1"/>
          </a:fontRef>
        </p:style>
      </p:cxnSp>
      <p:sp>
        <p:nvSpPr>
          <p:cNvPr id="4" name="Google Shape;275;p31">
            <a:extLst>
              <a:ext uri="{FF2B5EF4-FFF2-40B4-BE49-F238E27FC236}">
                <a16:creationId xmlns:a16="http://schemas.microsoft.com/office/drawing/2014/main" id="{45D14E47-3E76-9E37-6926-47D712545A0D}"/>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29</a:t>
            </a:r>
          </a:p>
        </p:txBody>
      </p:sp>
    </p:spTree>
    <p:extLst>
      <p:ext uri="{BB962C8B-B14F-4D97-AF65-F5344CB8AC3E}">
        <p14:creationId xmlns:p14="http://schemas.microsoft.com/office/powerpoint/2010/main" val="360171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302E919C-9433-3374-6053-73D0D8521D09}"/>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661450A9-4335-D975-4D0A-D2904AFF25EE}"/>
              </a:ext>
            </a:extLst>
          </p:cNvPr>
          <p:cNvSpPr txBox="1">
            <a:spLocks noGrp="1"/>
          </p:cNvSpPr>
          <p:nvPr>
            <p:ph type="title"/>
          </p:nvPr>
        </p:nvSpPr>
        <p:spPr>
          <a:xfrm>
            <a:off x="443609" y="173618"/>
            <a:ext cx="8555309" cy="572700"/>
          </a:xfrm>
          <a:prstGeom prst="rect">
            <a:avLst/>
          </a:prstGeom>
        </p:spPr>
        <p:txBody>
          <a:bodyPr spcFirstLastPara="1" wrap="square" lIns="91425" tIns="91425" rIns="91425" bIns="91425" anchor="t" anchorCtr="0">
            <a:noAutofit/>
          </a:bodyPr>
          <a:lstStyle/>
          <a:p>
            <a:pPr lvl="0">
              <a:lnSpc>
                <a:spcPct val="115000"/>
              </a:lnSpc>
            </a:pPr>
            <a:r>
              <a:rPr lang="vi-VN"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Discussion: </a:t>
            </a:r>
            <a:r>
              <a:rPr lang="en-US" sz="2400" b="1" kern="10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comparison with SOTA</a:t>
            </a:r>
          </a:p>
        </p:txBody>
      </p:sp>
      <p:cxnSp>
        <p:nvCxnSpPr>
          <p:cNvPr id="17" name="Straight Connector 16">
            <a:extLst>
              <a:ext uri="{FF2B5EF4-FFF2-40B4-BE49-F238E27FC236}">
                <a16:creationId xmlns:a16="http://schemas.microsoft.com/office/drawing/2014/main" id="{46D0AA35-0ED2-0A6A-AE77-FE9621FEC20E}"/>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F406C90-FA69-B9F7-A00A-DAFBD8204B11}"/>
              </a:ext>
            </a:extLst>
          </p:cNvPr>
          <p:cNvSpPr txBox="1"/>
          <p:nvPr/>
        </p:nvSpPr>
        <p:spPr>
          <a:xfrm>
            <a:off x="5992624" y="1121700"/>
            <a:ext cx="2536708" cy="2964401"/>
          </a:xfrm>
          <a:prstGeom prst="rect">
            <a:avLst/>
          </a:prstGeom>
          <a:noFill/>
        </p:spPr>
        <p:txBody>
          <a:bodyPr wrap="square" lIns="91440" tIns="45720" rIns="91440" bIns="45720" anchor="t">
            <a:spAutoFit/>
          </a:bodyPr>
          <a:lstStyle/>
          <a:p>
            <a:pPr>
              <a:lnSpc>
                <a:spcPct val="150000"/>
              </a:lnSpc>
            </a:pPr>
            <a:r>
              <a:rPr lang="en-US">
                <a:latin typeface="Montserrat" panose="00000500000000000000" pitchFamily="2" charset="-93"/>
              </a:rPr>
              <a:t>SOTA models:</a:t>
            </a:r>
          </a:p>
          <a:p>
            <a:pPr marL="285750" indent="-285750">
              <a:lnSpc>
                <a:spcPct val="150000"/>
              </a:lnSpc>
              <a:buFontTx/>
              <a:buChar char="-"/>
            </a:pPr>
            <a:r>
              <a:rPr lang="en-US" err="1">
                <a:effectLst/>
                <a:latin typeface="Montserrat" panose="00000500000000000000" pitchFamily="2" charset="-93"/>
                <a:ea typeface="Times New Roman" panose="02020603050405020304" pitchFamily="18" charset="0"/>
              </a:rPr>
              <a:t>DirecFormer</a:t>
            </a:r>
            <a:r>
              <a:rPr lang="en-US">
                <a:effectLst/>
                <a:latin typeface="Montserrat" panose="00000500000000000000" pitchFamily="2" charset="-93"/>
                <a:ea typeface="Times New Roman" panose="02020603050405020304" pitchFamily="18" charset="0"/>
              </a:rPr>
              <a:t> (CVPR 2022), an RGB-based Transformer model, accuracy: 98.15%</a:t>
            </a:r>
          </a:p>
          <a:p>
            <a:pPr marL="285750" indent="-285750">
              <a:lnSpc>
                <a:spcPct val="150000"/>
              </a:lnSpc>
              <a:buFontTx/>
              <a:buChar char="-"/>
            </a:pPr>
            <a:r>
              <a:rPr lang="vi-VN">
                <a:effectLst/>
                <a:latin typeface="Montserrat" panose="00000500000000000000" pitchFamily="2" charset="-93"/>
                <a:ea typeface="Times New Roman" panose="02020603050405020304" pitchFamily="18" charset="0"/>
              </a:rPr>
              <a:t>(MFFs) / DRX3D (CVPRW 2018)</a:t>
            </a:r>
            <a:r>
              <a:rPr lang="en-US">
                <a:latin typeface="Montserrat" panose="00000500000000000000" pitchFamily="2" charset="-93"/>
                <a:ea typeface="Times New Roman" panose="02020603050405020304" pitchFamily="18" charset="0"/>
              </a:rPr>
              <a:t>, CNN + RGB + Optical flow </a:t>
            </a:r>
            <a:r>
              <a:rPr lang="vi-VN">
                <a:effectLst/>
                <a:latin typeface="Montserrat" panose="00000500000000000000" pitchFamily="2" charset="-93"/>
                <a:ea typeface="Times New Roman" panose="02020603050405020304" pitchFamily="18" charset="0"/>
              </a:rPr>
              <a:t>accuracy</a:t>
            </a:r>
            <a:r>
              <a:rPr lang="en-US">
                <a:effectLst/>
                <a:latin typeface="Montserrat" panose="00000500000000000000" pitchFamily="2" charset="-93"/>
                <a:ea typeface="Times New Roman" panose="02020603050405020304" pitchFamily="18" charset="0"/>
              </a:rPr>
              <a:t>: </a:t>
            </a:r>
            <a:r>
              <a:rPr lang="vi-VN">
                <a:effectLst/>
                <a:latin typeface="Montserrat" panose="00000500000000000000" pitchFamily="2" charset="-93"/>
                <a:ea typeface="Times New Roman" panose="02020603050405020304" pitchFamily="18" charset="0"/>
              </a:rPr>
              <a:t>96.3%</a:t>
            </a:r>
            <a:endParaRPr lang="en-US">
              <a:latin typeface="Montserrat" panose="00000500000000000000" pitchFamily="2" charset="-93"/>
            </a:endParaRPr>
          </a:p>
        </p:txBody>
      </p:sp>
      <p:graphicFrame>
        <p:nvGraphicFramePr>
          <p:cNvPr id="3" name="Table 2">
            <a:extLst>
              <a:ext uri="{FF2B5EF4-FFF2-40B4-BE49-F238E27FC236}">
                <a16:creationId xmlns:a16="http://schemas.microsoft.com/office/drawing/2014/main" id="{2F761894-7571-2934-0EBC-94171DEA55D9}"/>
              </a:ext>
            </a:extLst>
          </p:cNvPr>
          <p:cNvGraphicFramePr>
            <a:graphicFrameLocks noGrp="1"/>
          </p:cNvGraphicFramePr>
          <p:nvPr>
            <p:extLst>
              <p:ext uri="{D42A27DB-BD31-4B8C-83A1-F6EECF244321}">
                <p14:modId xmlns:p14="http://schemas.microsoft.com/office/powerpoint/2010/main" val="1049776534"/>
              </p:ext>
            </p:extLst>
          </p:nvPr>
        </p:nvGraphicFramePr>
        <p:xfrm>
          <a:off x="539885" y="1343241"/>
          <a:ext cx="5340485" cy="2854034"/>
        </p:xfrm>
        <a:graphic>
          <a:graphicData uri="http://schemas.openxmlformats.org/drawingml/2006/table">
            <a:tbl>
              <a:tblPr firstRow="1" firstCol="1" bandRow="1">
                <a:tableStyleId>{CD2DFFDB-5507-49D7-89B4-0C1C3621BE3E}</a:tableStyleId>
              </a:tblPr>
              <a:tblGrid>
                <a:gridCol w="1062783">
                  <a:extLst>
                    <a:ext uri="{9D8B030D-6E8A-4147-A177-3AD203B41FA5}">
                      <a16:colId xmlns:a16="http://schemas.microsoft.com/office/drawing/2014/main" val="3853561894"/>
                    </a:ext>
                  </a:extLst>
                </a:gridCol>
                <a:gridCol w="1099571">
                  <a:extLst>
                    <a:ext uri="{9D8B030D-6E8A-4147-A177-3AD203B41FA5}">
                      <a16:colId xmlns:a16="http://schemas.microsoft.com/office/drawing/2014/main" val="244047611"/>
                    </a:ext>
                  </a:extLst>
                </a:gridCol>
                <a:gridCol w="1022123">
                  <a:extLst>
                    <a:ext uri="{9D8B030D-6E8A-4147-A177-3AD203B41FA5}">
                      <a16:colId xmlns:a16="http://schemas.microsoft.com/office/drawing/2014/main" val="822191310"/>
                    </a:ext>
                  </a:extLst>
                </a:gridCol>
                <a:gridCol w="749170">
                  <a:extLst>
                    <a:ext uri="{9D8B030D-6E8A-4147-A177-3AD203B41FA5}">
                      <a16:colId xmlns:a16="http://schemas.microsoft.com/office/drawing/2014/main" val="3356753768"/>
                    </a:ext>
                  </a:extLst>
                </a:gridCol>
                <a:gridCol w="754888">
                  <a:extLst>
                    <a:ext uri="{9D8B030D-6E8A-4147-A177-3AD203B41FA5}">
                      <a16:colId xmlns:a16="http://schemas.microsoft.com/office/drawing/2014/main" val="3277335077"/>
                    </a:ext>
                  </a:extLst>
                </a:gridCol>
                <a:gridCol w="651950">
                  <a:extLst>
                    <a:ext uri="{9D8B030D-6E8A-4147-A177-3AD203B41FA5}">
                      <a16:colId xmlns:a16="http://schemas.microsoft.com/office/drawing/2014/main" val="2957755146"/>
                    </a:ext>
                  </a:extLst>
                </a:gridCol>
              </a:tblGrid>
              <a:tr h="509542">
                <a:tc>
                  <a:txBody>
                    <a:bodyPr/>
                    <a:lstStyle/>
                    <a:p>
                      <a:pPr marL="0" marR="0" indent="0" algn="ctr">
                        <a:lnSpc>
                          <a:spcPct val="115000"/>
                        </a:lnSpc>
                        <a:buNone/>
                      </a:pPr>
                      <a:r>
                        <a:rPr lang="en-US" sz="1200" b="1" kern="100">
                          <a:effectLst/>
                          <a:latin typeface="Montserrat" panose="00000500000000000000" pitchFamily="2" charset="0"/>
                        </a:rPr>
                        <a:t>Model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Accuracy</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Precision</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Recall</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F1 Score</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b="1" kern="100">
                          <a:effectLst/>
                          <a:latin typeface="Montserrat" panose="00000500000000000000" pitchFamily="2" charset="0"/>
                        </a:rPr>
                        <a:t>AUC</a:t>
                      </a:r>
                      <a:endParaRPr lang="vi-VN" sz="1300" b="1"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972002104"/>
                  </a:ext>
                </a:extLst>
              </a:tr>
              <a:tr h="688744">
                <a:tc>
                  <a:txBody>
                    <a:bodyPr/>
                    <a:lstStyle/>
                    <a:p>
                      <a:pPr marL="0" marR="0" indent="0" algn="ctr">
                        <a:lnSpc>
                          <a:spcPct val="115000"/>
                        </a:lnSpc>
                        <a:buNone/>
                      </a:pPr>
                      <a:r>
                        <a:rPr lang="en-US" sz="1200" kern="100" dirty="0">
                          <a:effectLst/>
                          <a:latin typeface="Montserrat" panose="00000500000000000000" pitchFamily="2" charset="0"/>
                        </a:rPr>
                        <a:t>STMEM + TSM-Resnet</a:t>
                      </a:r>
                      <a:endParaRPr lang="vi-VN" sz="1300" kern="100" dirty="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0.9132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0.9966</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351402097"/>
                  </a:ext>
                </a:extLst>
              </a:tr>
              <a:tr h="519862">
                <a:tc>
                  <a:txBody>
                    <a:bodyPr/>
                    <a:lstStyle/>
                    <a:p>
                      <a:pPr marL="0" marR="0" indent="0" algn="ctr">
                        <a:lnSpc>
                          <a:spcPct val="115000"/>
                        </a:lnSpc>
                        <a:buNone/>
                      </a:pPr>
                      <a:r>
                        <a:rPr lang="en-US" sz="1200" kern="100">
                          <a:effectLst/>
                          <a:latin typeface="Montserrat" panose="00000500000000000000" pitchFamily="2" charset="0"/>
                        </a:rPr>
                        <a:t>DSCNet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0.9108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0.9095</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0.9094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0.9939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0575173"/>
                  </a:ext>
                </a:extLst>
              </a:tr>
              <a:tr h="616024">
                <a:tc>
                  <a:txBody>
                    <a:bodyPr/>
                    <a:lstStyle/>
                    <a:p>
                      <a:pPr marL="0" marR="0" indent="0" algn="ctr">
                        <a:lnSpc>
                          <a:spcPct val="115000"/>
                        </a:lnSpc>
                        <a:buNone/>
                      </a:pPr>
                      <a:r>
                        <a:rPr lang="en-US" sz="1200" kern="100">
                          <a:effectLst/>
                          <a:latin typeface="Montserrat" panose="00000500000000000000" pitchFamily="2" charset="0"/>
                        </a:rPr>
                        <a:t>MSSTNET</a:t>
                      </a:r>
                      <a:br>
                        <a:rPr lang="en-US" sz="1300" kern="100">
                          <a:effectLst/>
                          <a:latin typeface="Montserrat" panose="00000500000000000000" pitchFamily="2" charset="0"/>
                        </a:rPr>
                      </a:br>
                      <a:r>
                        <a:rPr lang="en-US" sz="1200" kern="100">
                          <a:effectLst/>
                          <a:latin typeface="Montserrat" panose="00000500000000000000" pitchFamily="2" charset="0"/>
                        </a:rPr>
                        <a:t>(Ensemble)</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0.9059</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0.9042</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0.9041</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0.9954</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792248695"/>
                  </a:ext>
                </a:extLst>
              </a:tr>
              <a:tr h="519862">
                <a:tc>
                  <a:txBody>
                    <a:bodyPr/>
                    <a:lstStyle/>
                    <a:p>
                      <a:pPr marL="0" marR="0" indent="0" algn="ctr">
                        <a:lnSpc>
                          <a:spcPct val="115000"/>
                        </a:lnSpc>
                        <a:buNone/>
                      </a:pPr>
                      <a:r>
                        <a:rPr lang="en-US" sz="1200" kern="100">
                          <a:effectLst/>
                          <a:latin typeface="Montserrat" panose="00000500000000000000" pitchFamily="2" charset="0"/>
                        </a:rPr>
                        <a:t>3D ResNet-50</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0.7713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0.8003</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0.7398</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a:effectLst/>
                          <a:latin typeface="Montserrat" panose="00000500000000000000" pitchFamily="2" charset="0"/>
                        </a:rPr>
                        <a:t>0.7687</a:t>
                      </a:r>
                      <a:endParaRPr lang="vi-VN" sz="1300" kern="100">
                        <a:effectLst/>
                        <a:latin typeface="Montserrat" panose="00000500000000000000" pitchFamily="2" charset="0"/>
                        <a:ea typeface="Times New Roman" panose="02020603050405020304" pitchFamily="18" charset="0"/>
                      </a:endParaRPr>
                    </a:p>
                  </a:txBody>
                  <a:tcPr marL="68580" marR="68580" marT="0" marB="0" anchor="ctr"/>
                </a:tc>
                <a:tc>
                  <a:txBody>
                    <a:bodyPr/>
                    <a:lstStyle/>
                    <a:p>
                      <a:pPr marL="0" marR="0" indent="0" algn="ctr">
                        <a:lnSpc>
                          <a:spcPct val="115000"/>
                        </a:lnSpc>
                        <a:buNone/>
                      </a:pPr>
                      <a:r>
                        <a:rPr lang="en-US" sz="1200" kern="100" dirty="0">
                          <a:effectLst/>
                          <a:latin typeface="Montserrat" panose="00000500000000000000" pitchFamily="2" charset="0"/>
                        </a:rPr>
                        <a:t>0.9723</a:t>
                      </a:r>
                      <a:endParaRPr lang="vi-VN" sz="1300" kern="100" dirty="0">
                        <a:effectLst/>
                        <a:latin typeface="Montserrat" panose="00000500000000000000"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4091348877"/>
                  </a:ext>
                </a:extLst>
              </a:tr>
            </a:tbl>
          </a:graphicData>
        </a:graphic>
      </p:graphicFrame>
      <p:sp>
        <p:nvSpPr>
          <p:cNvPr id="10" name="Google Shape;293;p33">
            <a:extLst>
              <a:ext uri="{FF2B5EF4-FFF2-40B4-BE49-F238E27FC236}">
                <a16:creationId xmlns:a16="http://schemas.microsoft.com/office/drawing/2014/main" id="{FAECC916-52BE-5366-FE22-BACD1D89F6BD}"/>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862B180A-F330-D774-F2EA-572BF6844350}"/>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2" name="Google Shape;293;p33">
            <a:extLst>
              <a:ext uri="{FF2B5EF4-FFF2-40B4-BE49-F238E27FC236}">
                <a16:creationId xmlns:a16="http://schemas.microsoft.com/office/drawing/2014/main" id="{05086A31-24CF-DFAF-6090-381C94C800C2}"/>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C6E01CE6-7D23-510F-57C1-8C82918D312A}"/>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DFE36254-9F3F-DFA0-AAD8-1C061130D9E7}"/>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B97138A0-BCB6-6637-0CE7-B025E5A6558E}"/>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sp>
        <p:nvSpPr>
          <p:cNvPr id="16" name="Google Shape;293;p33">
            <a:extLst>
              <a:ext uri="{FF2B5EF4-FFF2-40B4-BE49-F238E27FC236}">
                <a16:creationId xmlns:a16="http://schemas.microsoft.com/office/drawing/2014/main" id="{95F1C27D-87C7-B2DF-CA2A-E6907BEE2D21}"/>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8" name="Google Shape;293;p33">
            <a:extLst>
              <a:ext uri="{FF2B5EF4-FFF2-40B4-BE49-F238E27FC236}">
                <a16:creationId xmlns:a16="http://schemas.microsoft.com/office/drawing/2014/main" id="{5297590F-C51B-7157-1DC4-4766547BB4E7}"/>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9" name="Google Shape;293;p33">
            <a:extLst>
              <a:ext uri="{FF2B5EF4-FFF2-40B4-BE49-F238E27FC236}">
                <a16:creationId xmlns:a16="http://schemas.microsoft.com/office/drawing/2014/main" id="{A1780304-A4ED-04A9-E9E0-FF46AC896CA0}"/>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cxnSp>
        <p:nvCxnSpPr>
          <p:cNvPr id="20" name="Straight Connector 19">
            <a:extLst>
              <a:ext uri="{FF2B5EF4-FFF2-40B4-BE49-F238E27FC236}">
                <a16:creationId xmlns:a16="http://schemas.microsoft.com/office/drawing/2014/main" id="{CED3EC28-4500-709B-E109-D0AB7F5D06C0}"/>
              </a:ext>
            </a:extLst>
          </p:cNvPr>
          <p:cNvCxnSpPr>
            <a:cxnSpLocks/>
          </p:cNvCxnSpPr>
          <p:nvPr/>
        </p:nvCxnSpPr>
        <p:spPr>
          <a:xfrm>
            <a:off x="6204093" y="5074920"/>
            <a:ext cx="575530" cy="0"/>
          </a:xfrm>
          <a:prstGeom prst="line">
            <a:avLst/>
          </a:prstGeom>
          <a:ln w="38100"/>
        </p:spPr>
        <p:style>
          <a:lnRef idx="1">
            <a:schemeClr val="dk1"/>
          </a:lnRef>
          <a:fillRef idx="0">
            <a:schemeClr val="dk1"/>
          </a:fillRef>
          <a:effectRef idx="0">
            <a:schemeClr val="dk1"/>
          </a:effectRef>
          <a:fontRef idx="minor">
            <a:schemeClr val="tx1"/>
          </a:fontRef>
        </p:style>
      </p:cxnSp>
      <p:sp>
        <p:nvSpPr>
          <p:cNvPr id="4" name="Google Shape;275;p31">
            <a:extLst>
              <a:ext uri="{FF2B5EF4-FFF2-40B4-BE49-F238E27FC236}">
                <a16:creationId xmlns:a16="http://schemas.microsoft.com/office/drawing/2014/main" id="{45250B24-78CB-9641-800B-AB39D2D6CD89}"/>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30</a:t>
            </a:r>
          </a:p>
        </p:txBody>
      </p:sp>
    </p:spTree>
    <p:extLst>
      <p:ext uri="{BB962C8B-B14F-4D97-AF65-F5344CB8AC3E}">
        <p14:creationId xmlns:p14="http://schemas.microsoft.com/office/powerpoint/2010/main" val="16139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DC521544-E696-3C5C-4DD6-81BA7C655D34}"/>
            </a:ext>
          </a:extLst>
        </p:cNvPr>
        <p:cNvGrpSpPr/>
        <p:nvPr/>
      </p:nvGrpSpPr>
      <p:grpSpPr>
        <a:xfrm>
          <a:off x="0" y="0"/>
          <a:ext cx="0" cy="0"/>
          <a:chOff x="0" y="0"/>
          <a:chExt cx="0" cy="0"/>
        </a:xfrm>
      </p:grpSpPr>
      <p:pic>
        <p:nvPicPr>
          <p:cNvPr id="292" name="Google Shape;292;p33">
            <a:extLst>
              <a:ext uri="{FF2B5EF4-FFF2-40B4-BE49-F238E27FC236}">
                <a16:creationId xmlns:a16="http://schemas.microsoft.com/office/drawing/2014/main" id="{F4B263B7-946E-7F35-6D3F-9C01568521B6}"/>
              </a:ext>
            </a:extLst>
          </p:cNvPr>
          <p:cNvPicPr preferRelativeResize="0"/>
          <p:nvPr/>
        </p:nvPicPr>
        <p:blipFill>
          <a:blip r:embed="rId3">
            <a:alphaModFix/>
          </a:blip>
          <a:stretch>
            <a:fillRect/>
          </a:stretch>
        </p:blipFill>
        <p:spPr>
          <a:xfrm flipH="1">
            <a:off x="-289487" y="-418011"/>
            <a:ext cx="3405191" cy="5143500"/>
          </a:xfrm>
          <a:prstGeom prst="rect">
            <a:avLst/>
          </a:prstGeom>
          <a:noFill/>
          <a:ln>
            <a:noFill/>
          </a:ln>
        </p:spPr>
      </p:pic>
      <p:grpSp>
        <p:nvGrpSpPr>
          <p:cNvPr id="295" name="Google Shape;295;p33">
            <a:extLst>
              <a:ext uri="{FF2B5EF4-FFF2-40B4-BE49-F238E27FC236}">
                <a16:creationId xmlns:a16="http://schemas.microsoft.com/office/drawing/2014/main" id="{42A42C9C-07FF-7503-78F3-D6C9420C86B1}"/>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DCAF9090-4649-F78F-4C54-52F402BD0F33}"/>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E8A84B56-2B7C-D41E-7A05-21559F3587A9}"/>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93;p33">
            <a:extLst>
              <a:ext uri="{FF2B5EF4-FFF2-40B4-BE49-F238E27FC236}">
                <a16:creationId xmlns:a16="http://schemas.microsoft.com/office/drawing/2014/main" id="{05158958-17EC-3340-F3A5-97B01C966F74}"/>
              </a:ext>
            </a:extLst>
          </p:cNvPr>
          <p:cNvSpPr txBox="1">
            <a:spLocks noGrp="1"/>
          </p:cNvSpPr>
          <p:nvPr>
            <p:ph type="title"/>
          </p:nvPr>
        </p:nvSpPr>
        <p:spPr>
          <a:xfrm>
            <a:off x="4047175" y="2293076"/>
            <a:ext cx="4383600"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b="1">
                <a:latin typeface="Montserrat" panose="00000500000000000000" pitchFamily="2" charset="0"/>
              </a:rPr>
              <a:t>Application</a:t>
            </a:r>
          </a:p>
        </p:txBody>
      </p:sp>
      <p:sp>
        <p:nvSpPr>
          <p:cNvPr id="2" name="Google Shape;294;p33">
            <a:extLst>
              <a:ext uri="{FF2B5EF4-FFF2-40B4-BE49-F238E27FC236}">
                <a16:creationId xmlns:a16="http://schemas.microsoft.com/office/drawing/2014/main" id="{61944E7A-AD95-CE67-A0AB-2A333F6504A5}"/>
              </a:ext>
            </a:extLst>
          </p:cNvPr>
          <p:cNvSpPr txBox="1">
            <a:spLocks noGrp="1"/>
          </p:cNvSpPr>
          <p:nvPr>
            <p:ph type="title" idx="2"/>
          </p:nvPr>
        </p:nvSpPr>
        <p:spPr>
          <a:xfrm>
            <a:off x="4047175" y="1343326"/>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panose="00000500000000000000" pitchFamily="2" charset="0"/>
              </a:rPr>
              <a:t>0</a:t>
            </a:r>
            <a:r>
              <a:rPr lang="en-US" b="1">
                <a:latin typeface="Montserrat" panose="00000500000000000000" pitchFamily="2" charset="0"/>
              </a:rPr>
              <a:t>5</a:t>
            </a:r>
            <a:endParaRPr b="1">
              <a:latin typeface="Montserrat" panose="00000500000000000000" pitchFamily="2" charset="0"/>
            </a:endParaRPr>
          </a:p>
        </p:txBody>
      </p:sp>
      <p:sp>
        <p:nvSpPr>
          <p:cNvPr id="3" name="Google Shape;275;p31">
            <a:extLst>
              <a:ext uri="{FF2B5EF4-FFF2-40B4-BE49-F238E27FC236}">
                <a16:creationId xmlns:a16="http://schemas.microsoft.com/office/drawing/2014/main" id="{70962C8A-68D9-717F-4217-FBADC879E0A8}"/>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31</a:t>
            </a:r>
          </a:p>
        </p:txBody>
      </p:sp>
    </p:spTree>
    <p:extLst>
      <p:ext uri="{BB962C8B-B14F-4D97-AF65-F5344CB8AC3E}">
        <p14:creationId xmlns:p14="http://schemas.microsoft.com/office/powerpoint/2010/main" val="132048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FB667C0D-009C-FD28-F542-16424826C326}"/>
            </a:ext>
          </a:extLst>
        </p:cNvPr>
        <p:cNvGrpSpPr/>
        <p:nvPr/>
      </p:nvGrpSpPr>
      <p:grpSpPr>
        <a:xfrm>
          <a:off x="0" y="0"/>
          <a:ext cx="0" cy="0"/>
          <a:chOff x="0" y="0"/>
          <a:chExt cx="0" cy="0"/>
        </a:xfrm>
      </p:grpSpPr>
      <p:sp>
        <p:nvSpPr>
          <p:cNvPr id="315" name="Google Shape;315;p35">
            <a:extLst>
              <a:ext uri="{FF2B5EF4-FFF2-40B4-BE49-F238E27FC236}">
                <a16:creationId xmlns:a16="http://schemas.microsoft.com/office/drawing/2014/main" id="{4DF44EA7-8A18-8179-1787-45A9CE8329C7}"/>
              </a:ext>
            </a:extLst>
          </p:cNvPr>
          <p:cNvSpPr txBox="1">
            <a:spLocks noGrp="1"/>
          </p:cNvSpPr>
          <p:nvPr>
            <p:ph type="title"/>
          </p:nvPr>
        </p:nvSpPr>
        <p:spPr>
          <a:xfrm>
            <a:off x="421707" y="162791"/>
            <a:ext cx="8555309" cy="572700"/>
          </a:xfrm>
          <a:prstGeom prst="rect">
            <a:avLst/>
          </a:prstGeom>
        </p:spPr>
        <p:txBody>
          <a:bodyPr spcFirstLastPara="1" wrap="square" lIns="91425" tIns="91425" rIns="91425" bIns="91425" anchor="t" anchorCtr="0">
            <a:noAutofit/>
          </a:bodyPr>
          <a:lstStyle/>
          <a:p>
            <a:pPr lvl="0">
              <a:lnSpc>
                <a:spcPct val="115000"/>
              </a:lnSpc>
            </a:pPr>
            <a:r>
              <a:rPr lang="vi-VN" sz="2400" b="1" kern="100" dirty="0">
                <a:solidFill>
                  <a:schemeClr val="tx1"/>
                </a:solidFill>
                <a:latin typeface="Montserrat" panose="00000500000000000000" pitchFamily="2" charset="0"/>
                <a:ea typeface="Yu Gothic Light" panose="020B0300000000000000" pitchFamily="34" charset="-128"/>
                <a:cs typeface="Times New Roman" panose="02020603050405020304" pitchFamily="18" charset="0"/>
              </a:rPr>
              <a:t>Image enhancement</a:t>
            </a:r>
            <a:endParaRPr lang="en-US" sz="2400" b="1" kern="100" dirty="0">
              <a:solidFill>
                <a:schemeClr val="tx1"/>
              </a:solidFill>
              <a:latin typeface="Montserrat" panose="00000500000000000000" pitchFamily="2" charset="0"/>
              <a:ea typeface="Yu Gothic Light" panose="020B0300000000000000" pitchFamily="34" charset="-128"/>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51F02E83-117A-67BD-EC7D-B02274B968C9}"/>
              </a:ext>
            </a:extLst>
          </p:cNvPr>
          <p:cNvCxnSpPr>
            <a:cxnSpLocks/>
          </p:cNvCxnSpPr>
          <p:nvPr/>
        </p:nvCxnSpPr>
        <p:spPr>
          <a:xfrm>
            <a:off x="400055" y="203858"/>
            <a:ext cx="0" cy="542460"/>
          </a:xfrm>
          <a:prstGeom prst="line">
            <a:avLst/>
          </a:prstGeom>
          <a:ln w="1905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1F97658-433E-35F9-97D9-53AA13944F58}"/>
              </a:ext>
            </a:extLst>
          </p:cNvPr>
          <p:cNvSpPr txBox="1"/>
          <p:nvPr/>
        </p:nvSpPr>
        <p:spPr>
          <a:xfrm>
            <a:off x="579989" y="724619"/>
            <a:ext cx="7387438" cy="1158651"/>
          </a:xfrm>
          <a:prstGeom prst="rect">
            <a:avLst/>
          </a:prstGeom>
          <a:noFill/>
        </p:spPr>
        <p:txBody>
          <a:bodyPr wrap="square" lIns="91440" tIns="45720" rIns="91440" bIns="45720" anchor="t">
            <a:spAutoFit/>
          </a:bodyPr>
          <a:lstStyle/>
          <a:p>
            <a:pPr marL="285750" indent="-285750" algn="just">
              <a:lnSpc>
                <a:spcPct val="150000"/>
              </a:lnSpc>
              <a:buChar char="•"/>
            </a:pPr>
            <a:r>
              <a:rPr lang="vi-VN" sz="1600" b="1" dirty="0">
                <a:latin typeface="Montserrat"/>
              </a:rPr>
              <a:t>CLAHE </a:t>
            </a:r>
            <a:r>
              <a:rPr lang="en-US" sz="1600" b="1" dirty="0">
                <a:latin typeface="Montserrat"/>
              </a:rPr>
              <a:t>(Contrast Limited Adaptive Histogram Equalization)</a:t>
            </a:r>
          </a:p>
          <a:p>
            <a:pPr marL="285750" indent="-285750" algn="just">
              <a:lnSpc>
                <a:spcPct val="150000"/>
              </a:lnSpc>
              <a:buChar char="•"/>
            </a:pPr>
            <a:r>
              <a:rPr lang="en-US" sz="1600" b="1" dirty="0">
                <a:latin typeface="Montserrat"/>
              </a:rPr>
              <a:t>Gamma Correction:</a:t>
            </a:r>
            <a:endParaRPr lang="vi-VN" sz="1600" b="1" dirty="0">
              <a:latin typeface="Montserrat"/>
            </a:endParaRPr>
          </a:p>
          <a:p>
            <a:pPr marL="285750" lvl="1" indent="-285750">
              <a:lnSpc>
                <a:spcPct val="150000"/>
              </a:lnSpc>
              <a:buFont typeface="Arial" panose="020B0604020202020204" pitchFamily="34" charset="0"/>
              <a:buChar char="•"/>
            </a:pPr>
            <a:endParaRPr lang="vi-VN" sz="1600" dirty="0">
              <a:latin typeface="Montserra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A6D9244-5263-610F-85D1-F6C4B9948545}"/>
                  </a:ext>
                </a:extLst>
              </p:cNvPr>
              <p:cNvSpPr txBox="1"/>
              <p:nvPr/>
            </p:nvSpPr>
            <p:spPr>
              <a:xfrm>
                <a:off x="1176573" y="1569619"/>
                <a:ext cx="3144327" cy="787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sz="1800" i="1" smtClean="0">
                          <a:latin typeface="Cambria Math" panose="02040503050406030204" pitchFamily="18" charset="0"/>
                        </a:rPr>
                        <m:t>𝑓</m:t>
                      </m:r>
                      <m:d>
                        <m:dPr>
                          <m:ctrlPr>
                            <a:rPr lang="vi-VN" sz="1800" i="1">
                              <a:solidFill>
                                <a:srgbClr val="836967"/>
                              </a:solidFill>
                              <a:latin typeface="Cambria Math" panose="02040503050406030204" pitchFamily="18" charset="0"/>
                            </a:rPr>
                          </m:ctrlPr>
                        </m:dPr>
                        <m:e>
                          <m:r>
                            <a:rPr lang="vi-VN" sz="1800" i="1">
                              <a:latin typeface="Cambria Math" panose="02040503050406030204" pitchFamily="18" charset="0"/>
                            </a:rPr>
                            <m:t>𝐼</m:t>
                          </m:r>
                        </m:e>
                      </m:d>
                      <m:r>
                        <a:rPr lang="vi-VN" sz="1800" i="0">
                          <a:latin typeface="Cambria Math" panose="02040503050406030204" pitchFamily="18" charset="0"/>
                        </a:rPr>
                        <m:t>=</m:t>
                      </m:r>
                      <m:sSup>
                        <m:sSupPr>
                          <m:ctrlPr>
                            <a:rPr lang="vi-VN" sz="1800" i="1">
                              <a:solidFill>
                                <a:srgbClr val="836967"/>
                              </a:solidFill>
                              <a:latin typeface="Cambria Math" panose="02040503050406030204" pitchFamily="18" charset="0"/>
                            </a:rPr>
                          </m:ctrlPr>
                        </m:sSupPr>
                        <m:e>
                          <m:d>
                            <m:dPr>
                              <m:ctrlPr>
                                <a:rPr lang="vi-VN" sz="1800" i="1">
                                  <a:solidFill>
                                    <a:srgbClr val="836967"/>
                                  </a:solidFill>
                                  <a:latin typeface="Cambria Math" panose="02040503050406030204" pitchFamily="18" charset="0"/>
                                </a:rPr>
                              </m:ctrlPr>
                            </m:dPr>
                            <m:e>
                              <m:f>
                                <m:fPr>
                                  <m:ctrlPr>
                                    <a:rPr lang="vi-VN" sz="1800" i="1">
                                      <a:solidFill>
                                        <a:srgbClr val="836967"/>
                                      </a:solidFill>
                                      <a:latin typeface="Cambria Math" panose="02040503050406030204" pitchFamily="18" charset="0"/>
                                    </a:rPr>
                                  </m:ctrlPr>
                                </m:fPr>
                                <m:num>
                                  <m:r>
                                    <a:rPr lang="vi-VN" sz="1800" i="1">
                                      <a:latin typeface="Cambria Math" panose="02040503050406030204" pitchFamily="18" charset="0"/>
                                    </a:rPr>
                                    <m:t>𝐼</m:t>
                                  </m:r>
                                </m:num>
                                <m:den>
                                  <m:r>
                                    <a:rPr lang="vi-VN" sz="1800" i="0">
                                      <a:latin typeface="Cambria Math" panose="02040503050406030204" pitchFamily="18" charset="0"/>
                                    </a:rPr>
                                    <m:t>255</m:t>
                                  </m:r>
                                </m:den>
                              </m:f>
                            </m:e>
                          </m:d>
                        </m:e>
                        <m:sup>
                          <m:f>
                            <m:fPr>
                              <m:type m:val="lin"/>
                              <m:ctrlPr>
                                <a:rPr lang="vi-VN" sz="1800" i="1">
                                  <a:latin typeface="Cambria Math" panose="02040503050406030204" pitchFamily="18" charset="0"/>
                                </a:rPr>
                              </m:ctrlPr>
                            </m:fPr>
                            <m:num>
                              <m:r>
                                <a:rPr lang="vi-VN" sz="1800" i="0">
                                  <a:latin typeface="Cambria Math" panose="02040503050406030204" pitchFamily="18" charset="0"/>
                                </a:rPr>
                                <m:t>1</m:t>
                              </m:r>
                            </m:num>
                            <m:den>
                              <m:r>
                                <a:rPr lang="vi-VN" sz="1800" i="1">
                                  <a:latin typeface="Cambria Math" panose="02040503050406030204" pitchFamily="18" charset="0"/>
                                </a:rPr>
                                <m:t>𝛾</m:t>
                              </m:r>
                            </m:den>
                          </m:f>
                        </m:sup>
                      </m:sSup>
                      <m:r>
                        <a:rPr lang="vi-VN" sz="1800" i="0">
                          <a:latin typeface="Cambria Math" panose="02040503050406030204" pitchFamily="18" charset="0"/>
                        </a:rPr>
                        <m:t>×255</m:t>
                      </m:r>
                    </m:oMath>
                  </m:oMathPara>
                </a14:m>
                <a:endParaRPr lang="vi-VN" sz="1800" dirty="0"/>
              </a:p>
            </p:txBody>
          </p:sp>
        </mc:Choice>
        <mc:Fallback>
          <p:sp>
            <p:nvSpPr>
              <p:cNvPr id="5" name="TextBox 4">
                <a:extLst>
                  <a:ext uri="{FF2B5EF4-FFF2-40B4-BE49-F238E27FC236}">
                    <a16:creationId xmlns:a16="http://schemas.microsoft.com/office/drawing/2014/main" id="{4A6D9244-5263-610F-85D1-F6C4B9948545}"/>
                  </a:ext>
                </a:extLst>
              </p:cNvPr>
              <p:cNvSpPr txBox="1">
                <a:spLocks noRot="1" noChangeAspect="1" noMove="1" noResize="1" noEditPoints="1" noAdjustHandles="1" noChangeArrowheads="1" noChangeShapeType="1" noTextEdit="1"/>
              </p:cNvSpPr>
              <p:nvPr/>
            </p:nvSpPr>
            <p:spPr>
              <a:xfrm>
                <a:off x="1176573" y="1569619"/>
                <a:ext cx="3144327" cy="78733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B0331A2-D7CC-3CF7-968F-AF2B8463CCB2}"/>
              </a:ext>
            </a:extLst>
          </p:cNvPr>
          <p:cNvSpPr txBox="1"/>
          <p:nvPr/>
        </p:nvSpPr>
        <p:spPr>
          <a:xfrm>
            <a:off x="3101792" y="3629696"/>
            <a:ext cx="3459326" cy="419987"/>
          </a:xfrm>
          <a:prstGeom prst="rect">
            <a:avLst/>
          </a:prstGeom>
          <a:noFill/>
        </p:spPr>
        <p:txBody>
          <a:bodyPr wrap="square" lIns="91440" tIns="45720" rIns="91440" bIns="45720" anchor="t">
            <a:spAutoFit/>
          </a:bodyPr>
          <a:lstStyle/>
          <a:p>
            <a:pPr lvl="1">
              <a:lnSpc>
                <a:spcPct val="150000"/>
              </a:lnSpc>
            </a:pPr>
            <a:r>
              <a:rPr lang="en-US" sz="1600" dirty="0">
                <a:latin typeface="Montserrat"/>
              </a:rPr>
              <a:t>Better contrast and brightness</a:t>
            </a:r>
            <a:endParaRPr lang="vi-VN" sz="1600" dirty="0">
              <a:latin typeface="Montserrat"/>
            </a:endParaRPr>
          </a:p>
        </p:txBody>
      </p:sp>
      <p:sp>
        <p:nvSpPr>
          <p:cNvPr id="7" name="Arrow: Right 6">
            <a:extLst>
              <a:ext uri="{FF2B5EF4-FFF2-40B4-BE49-F238E27FC236}">
                <a16:creationId xmlns:a16="http://schemas.microsoft.com/office/drawing/2014/main" id="{56537BDB-5CDC-F0BD-64C2-95C7474B8148}"/>
              </a:ext>
            </a:extLst>
          </p:cNvPr>
          <p:cNvSpPr/>
          <p:nvPr/>
        </p:nvSpPr>
        <p:spPr>
          <a:xfrm>
            <a:off x="2297362" y="3765246"/>
            <a:ext cx="766562" cy="214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17B71F6-ABB7-5278-99A3-47230D988D77}"/>
                  </a:ext>
                </a:extLst>
              </p:cNvPr>
              <p:cNvSpPr txBox="1"/>
              <p:nvPr/>
            </p:nvSpPr>
            <p:spPr>
              <a:xfrm>
                <a:off x="4992461" y="1624057"/>
                <a:ext cx="2864818" cy="678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800" smtClean="0">
                          <a:latin typeface="Cambria Math" panose="02040503050406030204" pitchFamily="18" charset="0"/>
                        </a:rPr>
                        <m:t>γ</m:t>
                      </m:r>
                      <m:r>
                        <a:rPr lang="vi-VN" sz="1800" i="0">
                          <a:latin typeface="Cambria Math" panose="02040503050406030204" pitchFamily="18" charset="0"/>
                        </a:rPr>
                        <m:t>=</m:t>
                      </m:r>
                      <m:f>
                        <m:fPr>
                          <m:ctrlPr>
                            <a:rPr lang="vi-VN" sz="1800" i="1">
                              <a:solidFill>
                                <a:srgbClr val="836967"/>
                              </a:solidFill>
                              <a:latin typeface="Cambria Math" panose="02040503050406030204" pitchFamily="18" charset="0"/>
                            </a:rPr>
                          </m:ctrlPr>
                        </m:fPr>
                        <m:num>
                          <m:func>
                            <m:funcPr>
                              <m:ctrlPr>
                                <a:rPr lang="vi-VN" sz="1800" i="1">
                                  <a:latin typeface="Cambria Math" panose="02040503050406030204" pitchFamily="18" charset="0"/>
                                </a:rPr>
                              </m:ctrlPr>
                            </m:funcPr>
                            <m:fName>
                              <m:r>
                                <a:rPr lang="vi-VN" sz="1800" i="1">
                                  <a:latin typeface="Cambria Math" panose="02040503050406030204" pitchFamily="18" charset="0"/>
                                </a:rPr>
                                <m:t>𝑙𝑜𝑔</m:t>
                              </m:r>
                            </m:fName>
                            <m:e>
                              <m:d>
                                <m:dPr>
                                  <m:ctrlPr>
                                    <a:rPr lang="vi-VN" sz="1800" i="1">
                                      <a:solidFill>
                                        <a:srgbClr val="836967"/>
                                      </a:solidFill>
                                      <a:latin typeface="Cambria Math" panose="02040503050406030204" pitchFamily="18" charset="0"/>
                                    </a:rPr>
                                  </m:ctrlPr>
                                </m:dPr>
                                <m:e>
                                  <m:r>
                                    <a:rPr lang="vi-VN" sz="1800" i="0">
                                      <a:latin typeface="Cambria Math" panose="02040503050406030204" pitchFamily="18" charset="0"/>
                                    </a:rPr>
                                    <m:t>255×0.5</m:t>
                                  </m:r>
                                </m:e>
                              </m:d>
                            </m:e>
                          </m:func>
                        </m:num>
                        <m:den>
                          <m:func>
                            <m:funcPr>
                              <m:ctrlPr>
                                <a:rPr lang="vi-VN" sz="1800" i="1">
                                  <a:latin typeface="Cambria Math" panose="02040503050406030204" pitchFamily="18" charset="0"/>
                                </a:rPr>
                              </m:ctrlPr>
                            </m:funcPr>
                            <m:fName>
                              <m:r>
                                <a:rPr lang="vi-VN" sz="1800" i="1">
                                  <a:latin typeface="Cambria Math" panose="02040503050406030204" pitchFamily="18" charset="0"/>
                                </a:rPr>
                                <m:t>𝑙𝑜𝑔</m:t>
                              </m:r>
                            </m:fName>
                            <m:e>
                              <m:r>
                                <a:rPr lang="vi-VN" sz="1800" i="1">
                                  <a:latin typeface="Cambria Math" panose="02040503050406030204" pitchFamily="18" charset="0"/>
                                </a:rPr>
                                <m:t>𝑚𝑒𝑎𝑛</m:t>
                              </m:r>
                            </m:e>
                          </m:func>
                        </m:den>
                      </m:f>
                    </m:oMath>
                  </m:oMathPara>
                </a14:m>
                <a:endParaRPr lang="vi-VN" sz="1800" dirty="0"/>
              </a:p>
            </p:txBody>
          </p:sp>
        </mc:Choice>
        <mc:Fallback>
          <p:sp>
            <p:nvSpPr>
              <p:cNvPr id="10" name="TextBox 9">
                <a:extLst>
                  <a:ext uri="{FF2B5EF4-FFF2-40B4-BE49-F238E27FC236}">
                    <a16:creationId xmlns:a16="http://schemas.microsoft.com/office/drawing/2014/main" id="{A17B71F6-ABB7-5278-99A3-47230D988D77}"/>
                  </a:ext>
                </a:extLst>
              </p:cNvPr>
              <p:cNvSpPr txBox="1">
                <a:spLocks noRot="1" noChangeAspect="1" noMove="1" noResize="1" noEditPoints="1" noAdjustHandles="1" noChangeArrowheads="1" noChangeShapeType="1" noTextEdit="1"/>
              </p:cNvSpPr>
              <p:nvPr/>
            </p:nvSpPr>
            <p:spPr>
              <a:xfrm>
                <a:off x="4992461" y="1624057"/>
                <a:ext cx="2864818" cy="678455"/>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B7B6573-3827-963E-D767-069337F15A08}"/>
              </a:ext>
            </a:extLst>
          </p:cNvPr>
          <p:cNvSpPr txBox="1"/>
          <p:nvPr/>
        </p:nvSpPr>
        <p:spPr>
          <a:xfrm>
            <a:off x="4320900" y="1753291"/>
            <a:ext cx="1002005" cy="419987"/>
          </a:xfrm>
          <a:prstGeom prst="rect">
            <a:avLst/>
          </a:prstGeom>
          <a:noFill/>
        </p:spPr>
        <p:txBody>
          <a:bodyPr wrap="square" lIns="91440" tIns="45720" rIns="91440" bIns="45720" anchor="t">
            <a:spAutoFit/>
          </a:bodyPr>
          <a:lstStyle/>
          <a:p>
            <a:pPr lvl="1">
              <a:lnSpc>
                <a:spcPct val="150000"/>
              </a:lnSpc>
            </a:pPr>
            <a:r>
              <a:rPr lang="en-US" sz="1600" dirty="0">
                <a:latin typeface="Montserrat"/>
              </a:rPr>
              <a:t>Where:</a:t>
            </a:r>
            <a:endParaRPr lang="vi-VN" sz="1600" dirty="0">
              <a:latin typeface="Montserrat"/>
            </a:endParaRPr>
          </a:p>
        </p:txBody>
      </p:sp>
      <p:sp>
        <p:nvSpPr>
          <p:cNvPr id="12" name="TextBox 11">
            <a:extLst>
              <a:ext uri="{FF2B5EF4-FFF2-40B4-BE49-F238E27FC236}">
                <a16:creationId xmlns:a16="http://schemas.microsoft.com/office/drawing/2014/main" id="{6AF5B02E-7ADC-DCA0-C629-092FE3D0068C}"/>
              </a:ext>
            </a:extLst>
          </p:cNvPr>
          <p:cNvSpPr txBox="1"/>
          <p:nvPr/>
        </p:nvSpPr>
        <p:spPr>
          <a:xfrm>
            <a:off x="5004383" y="2307669"/>
            <a:ext cx="5351831" cy="419987"/>
          </a:xfrm>
          <a:prstGeom prst="rect">
            <a:avLst/>
          </a:prstGeom>
          <a:noFill/>
        </p:spPr>
        <p:txBody>
          <a:bodyPr wrap="square" lIns="91440" tIns="45720" rIns="91440" bIns="45720" anchor="t">
            <a:spAutoFit/>
          </a:bodyPr>
          <a:lstStyle/>
          <a:p>
            <a:pPr lvl="1">
              <a:lnSpc>
                <a:spcPct val="150000"/>
              </a:lnSpc>
            </a:pPr>
            <a:r>
              <a:rPr lang="en-US" sz="1600" dirty="0">
                <a:latin typeface="Montserrat"/>
              </a:rPr>
              <a:t>mean is average brightness</a:t>
            </a:r>
            <a:endParaRPr lang="vi-VN" sz="1600" dirty="0">
              <a:latin typeface="Montserrat"/>
            </a:endParaRPr>
          </a:p>
        </p:txBody>
      </p:sp>
      <p:graphicFrame>
        <p:nvGraphicFramePr>
          <p:cNvPr id="13" name="Diagram 12">
            <a:extLst>
              <a:ext uri="{FF2B5EF4-FFF2-40B4-BE49-F238E27FC236}">
                <a16:creationId xmlns:a16="http://schemas.microsoft.com/office/drawing/2014/main" id="{6EFEAAF3-D1AF-A3A4-8E3A-136FC2C44296}"/>
              </a:ext>
            </a:extLst>
          </p:cNvPr>
          <p:cNvGraphicFramePr/>
          <p:nvPr>
            <p:extLst>
              <p:ext uri="{D42A27DB-BD31-4B8C-83A1-F6EECF244321}">
                <p14:modId xmlns:p14="http://schemas.microsoft.com/office/powerpoint/2010/main" val="1044997649"/>
              </p:ext>
            </p:extLst>
          </p:nvPr>
        </p:nvGraphicFramePr>
        <p:xfrm>
          <a:off x="2130487" y="2717398"/>
          <a:ext cx="5137748" cy="10905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7A6CB65F-2C61-BFAF-28AC-672EE9C7EA21}"/>
              </a:ext>
            </a:extLst>
          </p:cNvPr>
          <p:cNvSpPr txBox="1"/>
          <p:nvPr/>
        </p:nvSpPr>
        <p:spPr>
          <a:xfrm>
            <a:off x="3899346" y="4291378"/>
            <a:ext cx="5847770" cy="789319"/>
          </a:xfrm>
          <a:prstGeom prst="rect">
            <a:avLst/>
          </a:prstGeom>
          <a:noFill/>
        </p:spPr>
        <p:txBody>
          <a:bodyPr wrap="square" lIns="91440" tIns="45720" rIns="91440" bIns="45720" anchor="t">
            <a:spAutoFit/>
          </a:bodyPr>
          <a:lstStyle/>
          <a:p>
            <a:pPr marL="285750" indent="-285750" algn="just">
              <a:lnSpc>
                <a:spcPct val="150000"/>
              </a:lnSpc>
              <a:buChar char="•"/>
            </a:pPr>
            <a:r>
              <a:rPr lang="vi-VN" sz="1600" dirty="0">
                <a:latin typeface="Montserrat"/>
              </a:rPr>
              <a:t>Keyboard control: </a:t>
            </a:r>
            <a:r>
              <a:rPr lang="vi-VN" sz="1600" i="1" dirty="0">
                <a:latin typeface="Montserrat"/>
              </a:rPr>
              <a:t>keyboard</a:t>
            </a:r>
            <a:r>
              <a:rPr lang="vi-VN" sz="1600" dirty="0">
                <a:latin typeface="Montserrat"/>
              </a:rPr>
              <a:t> module</a:t>
            </a:r>
          </a:p>
          <a:p>
            <a:pPr marL="285750" indent="-285750" algn="just">
              <a:lnSpc>
                <a:spcPct val="150000"/>
              </a:lnSpc>
              <a:buFont typeface="Arial"/>
              <a:buChar char="•"/>
            </a:pPr>
            <a:r>
              <a:rPr lang="vi-VN" sz="1600" dirty="0">
                <a:latin typeface="Montserrat"/>
              </a:rPr>
              <a:t>GUI toolkit: </a:t>
            </a:r>
            <a:r>
              <a:rPr lang="vi-VN" sz="1600" i="1" dirty="0">
                <a:latin typeface="Montserrat"/>
              </a:rPr>
              <a:t>Dear PyGUI</a:t>
            </a:r>
            <a:endParaRPr lang="en-US" sz="1600" i="1" dirty="0">
              <a:latin typeface="Montserrat"/>
            </a:endParaRPr>
          </a:p>
        </p:txBody>
      </p:sp>
      <p:sp>
        <p:nvSpPr>
          <p:cNvPr id="4" name="TextBox 3">
            <a:extLst>
              <a:ext uri="{FF2B5EF4-FFF2-40B4-BE49-F238E27FC236}">
                <a16:creationId xmlns:a16="http://schemas.microsoft.com/office/drawing/2014/main" id="{FB072EF1-DCDE-6002-E77D-5DC0A8DFF250}"/>
              </a:ext>
            </a:extLst>
          </p:cNvPr>
          <p:cNvSpPr txBox="1"/>
          <p:nvPr/>
        </p:nvSpPr>
        <p:spPr>
          <a:xfrm>
            <a:off x="822920" y="4476043"/>
            <a:ext cx="7387438" cy="419987"/>
          </a:xfrm>
          <a:prstGeom prst="rect">
            <a:avLst/>
          </a:prstGeom>
          <a:noFill/>
        </p:spPr>
        <p:txBody>
          <a:bodyPr wrap="square" lIns="91440" tIns="45720" rIns="91440" bIns="45720" anchor="t">
            <a:spAutoFit/>
          </a:bodyPr>
          <a:lstStyle/>
          <a:p>
            <a:pPr lvl="1">
              <a:lnSpc>
                <a:spcPct val="150000"/>
              </a:lnSpc>
            </a:pPr>
            <a:r>
              <a:rPr lang="en-US" sz="1600" b="1" dirty="0">
                <a:latin typeface="Montserrat"/>
              </a:rPr>
              <a:t>Control </a:t>
            </a:r>
            <a:r>
              <a:rPr lang="en-US" sz="1600" b="1" dirty="0" err="1">
                <a:latin typeface="Montserrat"/>
              </a:rPr>
              <a:t>Youtube</a:t>
            </a:r>
            <a:r>
              <a:rPr lang="en-US" sz="1600" b="1" dirty="0">
                <a:latin typeface="Montserrat"/>
              </a:rPr>
              <a:t> Tool</a:t>
            </a:r>
            <a:endParaRPr lang="vi-VN" sz="1600" b="1" dirty="0">
              <a:latin typeface="Montserrat"/>
            </a:endParaRPr>
          </a:p>
        </p:txBody>
      </p:sp>
      <p:cxnSp>
        <p:nvCxnSpPr>
          <p:cNvPr id="8" name="Straight Connector 7">
            <a:extLst>
              <a:ext uri="{FF2B5EF4-FFF2-40B4-BE49-F238E27FC236}">
                <a16:creationId xmlns:a16="http://schemas.microsoft.com/office/drawing/2014/main" id="{A6A947DE-88CC-1628-E567-FEAF9DEC925A}"/>
              </a:ext>
            </a:extLst>
          </p:cNvPr>
          <p:cNvCxnSpPr>
            <a:cxnSpLocks/>
          </p:cNvCxnSpPr>
          <p:nvPr/>
        </p:nvCxnSpPr>
        <p:spPr>
          <a:xfrm flipH="1">
            <a:off x="722689" y="4162196"/>
            <a:ext cx="7857107"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Google Shape;275;p31">
            <a:extLst>
              <a:ext uri="{FF2B5EF4-FFF2-40B4-BE49-F238E27FC236}">
                <a16:creationId xmlns:a16="http://schemas.microsoft.com/office/drawing/2014/main" id="{3959D178-58C3-0E47-736A-7B4193D46028}"/>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32</a:t>
            </a:r>
          </a:p>
        </p:txBody>
      </p:sp>
    </p:spTree>
    <p:extLst>
      <p:ext uri="{BB962C8B-B14F-4D97-AF65-F5344CB8AC3E}">
        <p14:creationId xmlns:p14="http://schemas.microsoft.com/office/powerpoint/2010/main" val="19177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 calcmode="lin" valueType="num">
                                      <p:cBhvr additive="base">
                                        <p:cTn id="5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p:bldP spid="11" grpId="0"/>
      <p:bldP spid="12" grpId="0"/>
      <p:bldGraphic spid="1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00A7A691-C8C6-C34E-6364-61CB1970140E}"/>
            </a:ext>
          </a:extLst>
        </p:cNvPr>
        <p:cNvGrpSpPr/>
        <p:nvPr/>
      </p:nvGrpSpPr>
      <p:grpSpPr>
        <a:xfrm>
          <a:off x="0" y="0"/>
          <a:ext cx="0" cy="0"/>
          <a:chOff x="0" y="0"/>
          <a:chExt cx="0" cy="0"/>
        </a:xfrm>
      </p:grpSpPr>
      <p:pic>
        <p:nvPicPr>
          <p:cNvPr id="292" name="Google Shape;292;p33">
            <a:extLst>
              <a:ext uri="{FF2B5EF4-FFF2-40B4-BE49-F238E27FC236}">
                <a16:creationId xmlns:a16="http://schemas.microsoft.com/office/drawing/2014/main" id="{C7D33ADC-15EE-AEEB-8C18-59CAB27FCD40}"/>
              </a:ext>
            </a:extLst>
          </p:cNvPr>
          <p:cNvPicPr preferRelativeResize="0"/>
          <p:nvPr/>
        </p:nvPicPr>
        <p:blipFill>
          <a:blip r:embed="rId3">
            <a:alphaModFix/>
          </a:blip>
          <a:stretch>
            <a:fillRect/>
          </a:stretch>
        </p:blipFill>
        <p:spPr>
          <a:xfrm flipH="1">
            <a:off x="10" y="0"/>
            <a:ext cx="3405191" cy="5143500"/>
          </a:xfrm>
          <a:prstGeom prst="rect">
            <a:avLst/>
          </a:prstGeom>
          <a:noFill/>
          <a:ln>
            <a:noFill/>
          </a:ln>
        </p:spPr>
      </p:pic>
      <p:grpSp>
        <p:nvGrpSpPr>
          <p:cNvPr id="295" name="Google Shape;295;p33">
            <a:extLst>
              <a:ext uri="{FF2B5EF4-FFF2-40B4-BE49-F238E27FC236}">
                <a16:creationId xmlns:a16="http://schemas.microsoft.com/office/drawing/2014/main" id="{87DBA5B7-942C-009C-C127-2E481DBD59FF}"/>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E9F05240-3034-D896-141B-2B20F5EAAAAC}"/>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8D10430D-6425-3703-8C1E-AD59C04CF36F}"/>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93;p33">
            <a:extLst>
              <a:ext uri="{FF2B5EF4-FFF2-40B4-BE49-F238E27FC236}">
                <a16:creationId xmlns:a16="http://schemas.microsoft.com/office/drawing/2014/main" id="{A7624920-7B6E-C2AD-4097-8B4FB3451A57}"/>
              </a:ext>
            </a:extLst>
          </p:cNvPr>
          <p:cNvSpPr txBox="1">
            <a:spLocks noGrp="1"/>
          </p:cNvSpPr>
          <p:nvPr>
            <p:ph type="title"/>
          </p:nvPr>
        </p:nvSpPr>
        <p:spPr>
          <a:xfrm>
            <a:off x="4047175" y="2293076"/>
            <a:ext cx="4383600"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vi-VN" b="1">
                <a:latin typeface="Montserrat" panose="00000500000000000000" pitchFamily="2" charset="0"/>
              </a:rPr>
              <a:t>Conclusion</a:t>
            </a:r>
            <a:endParaRPr lang="en-US" b="1">
              <a:latin typeface="Montserrat" panose="00000500000000000000" pitchFamily="2" charset="0"/>
            </a:endParaRPr>
          </a:p>
        </p:txBody>
      </p:sp>
      <p:sp>
        <p:nvSpPr>
          <p:cNvPr id="17" name="Google Shape;294;p33">
            <a:extLst>
              <a:ext uri="{FF2B5EF4-FFF2-40B4-BE49-F238E27FC236}">
                <a16:creationId xmlns:a16="http://schemas.microsoft.com/office/drawing/2014/main" id="{51360960-2E07-331A-3E6B-EB367E65F0DE}"/>
              </a:ext>
            </a:extLst>
          </p:cNvPr>
          <p:cNvSpPr txBox="1">
            <a:spLocks noGrp="1"/>
          </p:cNvSpPr>
          <p:nvPr>
            <p:ph type="title" idx="2"/>
          </p:nvPr>
        </p:nvSpPr>
        <p:spPr>
          <a:xfrm>
            <a:off x="4047175" y="1343326"/>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ontserrat" panose="00000500000000000000" pitchFamily="2" charset="0"/>
              </a:rPr>
              <a:t>0</a:t>
            </a:r>
            <a:r>
              <a:rPr lang="en-US" b="1" dirty="0">
                <a:latin typeface="Montserrat" panose="00000500000000000000" pitchFamily="2" charset="0"/>
              </a:rPr>
              <a:t>6</a:t>
            </a:r>
            <a:endParaRPr b="1" dirty="0">
              <a:latin typeface="Montserrat" panose="00000500000000000000" pitchFamily="2" charset="0"/>
            </a:endParaRPr>
          </a:p>
        </p:txBody>
      </p:sp>
      <p:sp>
        <p:nvSpPr>
          <p:cNvPr id="2" name="Google Shape;293;p33">
            <a:extLst>
              <a:ext uri="{FF2B5EF4-FFF2-40B4-BE49-F238E27FC236}">
                <a16:creationId xmlns:a16="http://schemas.microsoft.com/office/drawing/2014/main" id="{06BA0AAB-8BD7-A90A-367B-96870A3346E0}"/>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6E4F7D47-7CCC-6311-B960-651B7F082598}"/>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4" name="Google Shape;293;p33">
            <a:extLst>
              <a:ext uri="{FF2B5EF4-FFF2-40B4-BE49-F238E27FC236}">
                <a16:creationId xmlns:a16="http://schemas.microsoft.com/office/drawing/2014/main" id="{81936D62-796B-7C1D-E1B7-8BCE492E8FDC}"/>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5" name="Google Shape;293;p33">
            <a:extLst>
              <a:ext uri="{FF2B5EF4-FFF2-40B4-BE49-F238E27FC236}">
                <a16:creationId xmlns:a16="http://schemas.microsoft.com/office/drawing/2014/main" id="{BDAB8161-29C0-44B7-8F89-96D44E96A5FF}"/>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59CC9687-A3E0-E1E9-4E2B-0A3FCFF6B174}"/>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2" name="Straight Connector 11">
            <a:extLst>
              <a:ext uri="{FF2B5EF4-FFF2-40B4-BE49-F238E27FC236}">
                <a16:creationId xmlns:a16="http://schemas.microsoft.com/office/drawing/2014/main" id="{A082888C-60F1-E6DD-4045-C86E3502B10B}"/>
              </a:ext>
            </a:extLst>
          </p:cNvPr>
          <p:cNvCxnSpPr>
            <a:cxnSpLocks/>
          </p:cNvCxnSpPr>
          <p:nvPr/>
        </p:nvCxnSpPr>
        <p:spPr>
          <a:xfrm>
            <a:off x="7447695" y="5074920"/>
            <a:ext cx="899471"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Google Shape;275;p31">
            <a:extLst>
              <a:ext uri="{FF2B5EF4-FFF2-40B4-BE49-F238E27FC236}">
                <a16:creationId xmlns:a16="http://schemas.microsoft.com/office/drawing/2014/main" id="{C1C99B63-0ECC-E4FF-DE84-D37731E68447}"/>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33</a:t>
            </a:r>
          </a:p>
        </p:txBody>
      </p:sp>
    </p:spTree>
    <p:extLst>
      <p:ext uri="{BB962C8B-B14F-4D97-AF65-F5344CB8AC3E}">
        <p14:creationId xmlns:p14="http://schemas.microsoft.com/office/powerpoint/2010/main" val="3971347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F3D30451-09F2-9E50-5398-71D0DA5DE4A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EA2C6D-8D00-64BA-1020-18D5981EB5F7}"/>
              </a:ext>
            </a:extLst>
          </p:cNvPr>
          <p:cNvCxnSpPr>
            <a:cxnSpLocks/>
          </p:cNvCxnSpPr>
          <p:nvPr/>
        </p:nvCxnSpPr>
        <p:spPr>
          <a:xfrm flipH="1">
            <a:off x="335059" y="634071"/>
            <a:ext cx="3258584"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6CA5A0F-558E-7ABF-6D38-48CE3A39602E}"/>
              </a:ext>
            </a:extLst>
          </p:cNvPr>
          <p:cNvSpPr txBox="1"/>
          <p:nvPr/>
        </p:nvSpPr>
        <p:spPr>
          <a:xfrm>
            <a:off x="86832" y="250759"/>
            <a:ext cx="3755039" cy="369332"/>
          </a:xfrm>
          <a:prstGeom prst="rect">
            <a:avLst/>
          </a:prstGeom>
          <a:noFill/>
        </p:spPr>
        <p:txBody>
          <a:bodyPr wrap="square" lIns="91440" tIns="45720" rIns="91440" bIns="45720" anchor="t">
            <a:spAutoFit/>
          </a:bodyPr>
          <a:lstStyle/>
          <a:p>
            <a:pPr algn="ctr"/>
            <a:r>
              <a:rPr lang="vi-VN" sz="1800" b="1" dirty="0">
                <a:latin typeface="Montserrat"/>
              </a:rPr>
              <a:t>Three Main Types Of Models</a:t>
            </a:r>
          </a:p>
        </p:txBody>
      </p:sp>
      <p:sp>
        <p:nvSpPr>
          <p:cNvPr id="11" name="TextBox 10">
            <a:extLst>
              <a:ext uri="{FF2B5EF4-FFF2-40B4-BE49-F238E27FC236}">
                <a16:creationId xmlns:a16="http://schemas.microsoft.com/office/drawing/2014/main" id="{538A1A3A-23F0-FD3B-C7C3-6894F3ED97BD}"/>
              </a:ext>
            </a:extLst>
          </p:cNvPr>
          <p:cNvSpPr txBox="1"/>
          <p:nvPr/>
        </p:nvSpPr>
        <p:spPr>
          <a:xfrm>
            <a:off x="387187" y="728787"/>
            <a:ext cx="3208731" cy="915187"/>
          </a:xfrm>
          <a:prstGeom prst="rect">
            <a:avLst/>
          </a:prstGeom>
          <a:noFill/>
        </p:spPr>
        <p:txBody>
          <a:bodyPr wrap="square" lIns="91440" tIns="45720" rIns="91440" bIns="45720" anchor="t">
            <a:spAutoFit/>
          </a:bodyPr>
          <a:lstStyle/>
          <a:p>
            <a:pPr marL="285750" indent="-285750" algn="just">
              <a:lnSpc>
                <a:spcPct val="150000"/>
              </a:lnSpc>
              <a:buFont typeface="Arial"/>
              <a:buChar char="•"/>
            </a:pPr>
            <a:r>
              <a:rPr lang="vi-VN" sz="1200" dirty="0">
                <a:latin typeface="Montserrat"/>
              </a:rPr>
              <a:t>RGB-based</a:t>
            </a:r>
            <a:r>
              <a:rPr lang="en-US" sz="1200" dirty="0">
                <a:latin typeface="Montserrat"/>
              </a:rPr>
              <a:t> (</a:t>
            </a:r>
            <a:r>
              <a:rPr lang="en-US" sz="1200" kern="100" dirty="0">
                <a:latin typeface="Montserrat" panose="00000500000000000000" pitchFamily="2" charset="0"/>
              </a:rPr>
              <a:t>STMEM + TSM-Resnet</a:t>
            </a:r>
            <a:r>
              <a:rPr lang="en-US" sz="1300" kern="100" dirty="0">
                <a:latin typeface="Montserrat" panose="00000500000000000000" pitchFamily="2" charset="0"/>
              </a:rPr>
              <a:t>)</a:t>
            </a:r>
            <a:endParaRPr lang="vi-VN" sz="1200" dirty="0">
              <a:latin typeface="Montserrat"/>
            </a:endParaRPr>
          </a:p>
          <a:p>
            <a:pPr marL="285750" indent="-285750" algn="just">
              <a:lnSpc>
                <a:spcPct val="150000"/>
              </a:lnSpc>
              <a:buChar char="•"/>
            </a:pPr>
            <a:r>
              <a:rPr lang="vi-VN" sz="1200" dirty="0">
                <a:latin typeface="Montserrat"/>
              </a:rPr>
              <a:t>Skeleton-based</a:t>
            </a:r>
            <a:r>
              <a:rPr lang="en-US" sz="1200" dirty="0">
                <a:latin typeface="Montserrat"/>
              </a:rPr>
              <a:t> (</a:t>
            </a:r>
            <a:r>
              <a:rPr lang="en-US" sz="1200" dirty="0">
                <a:solidFill>
                  <a:srgbClr val="0A0B0A"/>
                </a:solidFill>
                <a:latin typeface="Montserrat"/>
              </a:rPr>
              <a:t>MSSTNET</a:t>
            </a:r>
            <a:r>
              <a:rPr lang="en-US" sz="1200" dirty="0">
                <a:latin typeface="Montserrat"/>
              </a:rPr>
              <a:t>)</a:t>
            </a:r>
            <a:endParaRPr lang="vi-VN" sz="1200" dirty="0">
              <a:latin typeface="Montserrat"/>
            </a:endParaRPr>
          </a:p>
          <a:p>
            <a:pPr marL="285750" indent="-285750" algn="just">
              <a:lnSpc>
                <a:spcPct val="150000"/>
              </a:lnSpc>
              <a:buChar char="•"/>
            </a:pPr>
            <a:r>
              <a:rPr lang="vi-VN" sz="1200" dirty="0">
                <a:latin typeface="Montserrat"/>
              </a:rPr>
              <a:t>Combined model</a:t>
            </a:r>
            <a:r>
              <a:rPr lang="en-US" sz="1200" dirty="0">
                <a:latin typeface="Montserrat"/>
              </a:rPr>
              <a:t> (</a:t>
            </a:r>
            <a:r>
              <a:rPr lang="en-US" sz="1200" dirty="0" err="1">
                <a:latin typeface="Montserrat"/>
              </a:rPr>
              <a:t>DSCNet</a:t>
            </a:r>
            <a:r>
              <a:rPr lang="en-US" sz="1200" dirty="0">
                <a:latin typeface="Montserrat"/>
              </a:rPr>
              <a:t>)</a:t>
            </a:r>
            <a:endParaRPr lang="vi-VN" sz="1200" dirty="0">
              <a:latin typeface="Montserrat"/>
            </a:endParaRPr>
          </a:p>
        </p:txBody>
      </p:sp>
      <p:sp>
        <p:nvSpPr>
          <p:cNvPr id="9" name="TextBox 8">
            <a:extLst>
              <a:ext uri="{FF2B5EF4-FFF2-40B4-BE49-F238E27FC236}">
                <a16:creationId xmlns:a16="http://schemas.microsoft.com/office/drawing/2014/main" id="{BA132369-8F44-CFAB-DC3B-ADFCCBCF8098}"/>
              </a:ext>
            </a:extLst>
          </p:cNvPr>
          <p:cNvSpPr txBox="1"/>
          <p:nvPr/>
        </p:nvSpPr>
        <p:spPr>
          <a:xfrm>
            <a:off x="5168701" y="975971"/>
            <a:ext cx="3766871" cy="338106"/>
          </a:xfrm>
          <a:prstGeom prst="rect">
            <a:avLst/>
          </a:prstGeom>
          <a:noFill/>
        </p:spPr>
        <p:txBody>
          <a:bodyPr wrap="square" lIns="91440" tIns="45720" rIns="91440" bIns="45720" anchor="t">
            <a:spAutoFit/>
          </a:bodyPr>
          <a:lstStyle/>
          <a:p>
            <a:pPr>
              <a:lnSpc>
                <a:spcPct val="150000"/>
              </a:lnSpc>
            </a:pPr>
            <a:r>
              <a:rPr lang="vi-VN" sz="1200" dirty="0">
                <a:latin typeface="Montserrat"/>
              </a:rPr>
              <a:t>Hand tracking computer control application</a:t>
            </a:r>
          </a:p>
        </p:txBody>
      </p:sp>
      <p:sp>
        <p:nvSpPr>
          <p:cNvPr id="13" name="Arrow: Right 12">
            <a:extLst>
              <a:ext uri="{FF2B5EF4-FFF2-40B4-BE49-F238E27FC236}">
                <a16:creationId xmlns:a16="http://schemas.microsoft.com/office/drawing/2014/main" id="{EB1BAE85-FE72-C866-0B7F-E83B0C12BAB0}"/>
              </a:ext>
            </a:extLst>
          </p:cNvPr>
          <p:cNvSpPr/>
          <p:nvPr/>
        </p:nvSpPr>
        <p:spPr>
          <a:xfrm>
            <a:off x="3728416" y="1048856"/>
            <a:ext cx="1307787" cy="2507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Google Shape;293;p33">
            <a:extLst>
              <a:ext uri="{FF2B5EF4-FFF2-40B4-BE49-F238E27FC236}">
                <a16:creationId xmlns:a16="http://schemas.microsoft.com/office/drawing/2014/main" id="{AAC72CAB-3F11-DB34-B0CA-825AFF4D8E5A}"/>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6" name="Google Shape;293;p33">
            <a:extLst>
              <a:ext uri="{FF2B5EF4-FFF2-40B4-BE49-F238E27FC236}">
                <a16:creationId xmlns:a16="http://schemas.microsoft.com/office/drawing/2014/main" id="{4AC0013A-463C-4798-FBC1-B3D82C19ED5E}"/>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F885842F-2C1B-050C-1A46-ED1B6464DC12}"/>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C89E265F-2DD2-674A-EA96-A2199254EE85}"/>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6" name="Google Shape;293;p33">
            <a:extLst>
              <a:ext uri="{FF2B5EF4-FFF2-40B4-BE49-F238E27FC236}">
                <a16:creationId xmlns:a16="http://schemas.microsoft.com/office/drawing/2014/main" id="{72F86BF3-040E-DAC3-4306-0431D533A177}"/>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7" name="Straight Connector 16">
            <a:extLst>
              <a:ext uri="{FF2B5EF4-FFF2-40B4-BE49-F238E27FC236}">
                <a16:creationId xmlns:a16="http://schemas.microsoft.com/office/drawing/2014/main" id="{E714F453-2462-96A8-DB53-A1B99EC58807}"/>
              </a:ext>
            </a:extLst>
          </p:cNvPr>
          <p:cNvCxnSpPr>
            <a:cxnSpLocks/>
          </p:cNvCxnSpPr>
          <p:nvPr/>
        </p:nvCxnSpPr>
        <p:spPr>
          <a:xfrm>
            <a:off x="7447695" y="5074920"/>
            <a:ext cx="89947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7E0C15B-70A8-9342-4BD0-C3AAD618176D}"/>
              </a:ext>
            </a:extLst>
          </p:cNvPr>
          <p:cNvCxnSpPr>
            <a:cxnSpLocks/>
          </p:cNvCxnSpPr>
          <p:nvPr/>
        </p:nvCxnSpPr>
        <p:spPr>
          <a:xfrm flipH="1">
            <a:off x="242818" y="3730742"/>
            <a:ext cx="2790059"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52F6A03-6032-FC77-82E9-5B6539AFC248}"/>
              </a:ext>
            </a:extLst>
          </p:cNvPr>
          <p:cNvSpPr txBox="1"/>
          <p:nvPr/>
        </p:nvSpPr>
        <p:spPr>
          <a:xfrm>
            <a:off x="126853" y="3361410"/>
            <a:ext cx="3144277" cy="369332"/>
          </a:xfrm>
          <a:prstGeom prst="rect">
            <a:avLst/>
          </a:prstGeom>
          <a:noFill/>
        </p:spPr>
        <p:txBody>
          <a:bodyPr wrap="square" lIns="91440" tIns="45720" rIns="91440" bIns="45720" anchor="t">
            <a:spAutoFit/>
          </a:bodyPr>
          <a:lstStyle/>
          <a:p>
            <a:pPr algn="ctr"/>
            <a:r>
              <a:rPr lang="vi-VN" sz="1800" b="1" dirty="0">
                <a:latin typeface="Montserrat"/>
              </a:rPr>
              <a:t>Potential Improvements</a:t>
            </a:r>
          </a:p>
        </p:txBody>
      </p:sp>
      <p:sp>
        <p:nvSpPr>
          <p:cNvPr id="7" name="TextBox 6">
            <a:extLst>
              <a:ext uri="{FF2B5EF4-FFF2-40B4-BE49-F238E27FC236}">
                <a16:creationId xmlns:a16="http://schemas.microsoft.com/office/drawing/2014/main" id="{51E9234C-8B4B-011C-0400-C92B0FDCD72B}"/>
              </a:ext>
            </a:extLst>
          </p:cNvPr>
          <p:cNvSpPr txBox="1"/>
          <p:nvPr/>
        </p:nvSpPr>
        <p:spPr>
          <a:xfrm>
            <a:off x="532654" y="3788062"/>
            <a:ext cx="7898121" cy="892104"/>
          </a:xfrm>
          <a:prstGeom prst="rect">
            <a:avLst/>
          </a:prstGeom>
          <a:noFill/>
        </p:spPr>
        <p:txBody>
          <a:bodyPr wrap="square" lIns="91440" tIns="45720" rIns="91440" bIns="45720" anchor="t">
            <a:spAutoFit/>
          </a:bodyPr>
          <a:lstStyle/>
          <a:p>
            <a:pPr marL="285750" indent="-285750" algn="just">
              <a:lnSpc>
                <a:spcPct val="150000"/>
              </a:lnSpc>
              <a:buChar char="•"/>
            </a:pPr>
            <a:r>
              <a:rPr lang="vi-VN" sz="1200" dirty="0">
                <a:latin typeface="Montserrat"/>
              </a:rPr>
              <a:t>Try Transformer-based models.</a:t>
            </a:r>
          </a:p>
          <a:p>
            <a:pPr marL="285750" indent="-285750" algn="just">
              <a:lnSpc>
                <a:spcPct val="150000"/>
              </a:lnSpc>
              <a:buChar char="•"/>
            </a:pPr>
            <a:r>
              <a:rPr lang="vi-VN" sz="1200" dirty="0">
                <a:latin typeface="Montserrat"/>
              </a:rPr>
              <a:t>Explore way to combine videos and skeleton data.</a:t>
            </a:r>
          </a:p>
          <a:p>
            <a:pPr marL="285750" indent="-285750" algn="just">
              <a:lnSpc>
                <a:spcPct val="150000"/>
              </a:lnSpc>
              <a:buChar char="•"/>
            </a:pPr>
            <a:r>
              <a:rPr lang="vi-VN" sz="1200" dirty="0">
                <a:latin typeface="Montserrat"/>
              </a:rPr>
              <a:t>More useful computer controlling application, not just for YouTube</a:t>
            </a:r>
          </a:p>
        </p:txBody>
      </p:sp>
      <p:graphicFrame>
        <p:nvGraphicFramePr>
          <p:cNvPr id="12" name="Table 11">
            <a:extLst>
              <a:ext uri="{FF2B5EF4-FFF2-40B4-BE49-F238E27FC236}">
                <a16:creationId xmlns:a16="http://schemas.microsoft.com/office/drawing/2014/main" id="{DC5281AC-B287-CF7C-B42A-DE62B8312CB5}"/>
              </a:ext>
            </a:extLst>
          </p:cNvPr>
          <p:cNvGraphicFramePr>
            <a:graphicFrameLocks noGrp="1"/>
          </p:cNvGraphicFramePr>
          <p:nvPr>
            <p:extLst>
              <p:ext uri="{D42A27DB-BD31-4B8C-83A1-F6EECF244321}">
                <p14:modId xmlns:p14="http://schemas.microsoft.com/office/powerpoint/2010/main" val="303496270"/>
              </p:ext>
            </p:extLst>
          </p:nvPr>
        </p:nvGraphicFramePr>
        <p:xfrm>
          <a:off x="788062" y="1765728"/>
          <a:ext cx="7465856" cy="1554480"/>
        </p:xfrm>
        <a:graphic>
          <a:graphicData uri="http://schemas.openxmlformats.org/drawingml/2006/table">
            <a:tbl>
              <a:tblPr firstRow="1" bandRow="1">
                <a:tableStyleId>{CD2DFFDB-5507-49D7-89B4-0C1C3621BE3E}</a:tableStyleId>
              </a:tblPr>
              <a:tblGrid>
                <a:gridCol w="1935683">
                  <a:extLst>
                    <a:ext uri="{9D8B030D-6E8A-4147-A177-3AD203B41FA5}">
                      <a16:colId xmlns:a16="http://schemas.microsoft.com/office/drawing/2014/main" val="1772996739"/>
                    </a:ext>
                  </a:extLst>
                </a:gridCol>
                <a:gridCol w="1797245">
                  <a:extLst>
                    <a:ext uri="{9D8B030D-6E8A-4147-A177-3AD203B41FA5}">
                      <a16:colId xmlns:a16="http://schemas.microsoft.com/office/drawing/2014/main" val="2600432965"/>
                    </a:ext>
                  </a:extLst>
                </a:gridCol>
                <a:gridCol w="2555883">
                  <a:extLst>
                    <a:ext uri="{9D8B030D-6E8A-4147-A177-3AD203B41FA5}">
                      <a16:colId xmlns:a16="http://schemas.microsoft.com/office/drawing/2014/main" val="2682326482"/>
                    </a:ext>
                  </a:extLst>
                </a:gridCol>
                <a:gridCol w="1177045">
                  <a:extLst>
                    <a:ext uri="{9D8B030D-6E8A-4147-A177-3AD203B41FA5}">
                      <a16:colId xmlns:a16="http://schemas.microsoft.com/office/drawing/2014/main" val="113712318"/>
                    </a:ext>
                  </a:extLst>
                </a:gridCol>
              </a:tblGrid>
              <a:tr h="207730">
                <a:tc rowSpan="2">
                  <a:txBody>
                    <a:bodyPr/>
                    <a:lstStyle/>
                    <a:p>
                      <a:pPr algn="ctr"/>
                      <a:r>
                        <a:rPr lang="en-US" sz="1200" b="1" dirty="0">
                          <a:latin typeface="Montserrat" panose="00000500000000000000" pitchFamily="2" charset="0"/>
                          <a:ea typeface="CMU Serif" panose="02000603000000000000" pitchFamily="2" charset="0"/>
                          <a:cs typeface="CMU Serif" panose="02000603000000000000" pitchFamily="2" charset="0"/>
                        </a:rPr>
                        <a:t>Model Type</a:t>
                      </a:r>
                    </a:p>
                  </a:txBody>
                  <a:tcPr anchor="ctr"/>
                </a:tc>
                <a:tc gridSpan="2">
                  <a:txBody>
                    <a:bodyPr/>
                    <a:lstStyle/>
                    <a:p>
                      <a:pPr algn="ctr"/>
                      <a:r>
                        <a:rPr lang="en-US" sz="1200" b="1" dirty="0">
                          <a:latin typeface="Montserrat" panose="00000500000000000000" pitchFamily="2" charset="0"/>
                          <a:ea typeface="CMU Serif" panose="02000603000000000000" pitchFamily="2" charset="0"/>
                          <a:cs typeface="CMU Serif" panose="02000603000000000000" pitchFamily="2" charset="0"/>
                        </a:rPr>
                        <a:t>Action Type</a:t>
                      </a:r>
                    </a:p>
                  </a:txBody>
                  <a:tcPr anchor="ctr"/>
                </a:tc>
                <a:tc hMerge="1">
                  <a:txBody>
                    <a:bodyPr/>
                    <a:lstStyle/>
                    <a:p>
                      <a:endParaRPr lang="en-US" dirty="0"/>
                    </a:p>
                  </a:txBody>
                  <a:tcPr/>
                </a:tc>
                <a:tc rowSpan="2">
                  <a:txBody>
                    <a:bodyPr/>
                    <a:lstStyle/>
                    <a:p>
                      <a:pPr algn="ctr"/>
                      <a:r>
                        <a:rPr lang="en-US" sz="1200" b="1" dirty="0">
                          <a:latin typeface="Montserrat" panose="00000500000000000000" pitchFamily="2" charset="0"/>
                        </a:rPr>
                        <a:t>Infer Time</a:t>
                      </a:r>
                    </a:p>
                  </a:txBody>
                  <a:tcPr anchor="ctr"/>
                </a:tc>
                <a:extLst>
                  <a:ext uri="{0D108BD9-81ED-4DB2-BD59-A6C34878D82A}">
                    <a16:rowId xmlns:a16="http://schemas.microsoft.com/office/drawing/2014/main" val="295647258"/>
                  </a:ext>
                </a:extLst>
              </a:tr>
              <a:tr h="207730">
                <a:tc vMerge="1">
                  <a:txBody>
                    <a:bodyPr/>
                    <a:lstStyle/>
                    <a:p>
                      <a:endParaRPr dirty="0"/>
                    </a:p>
                  </a:txBody>
                  <a:tcPr/>
                </a:tc>
                <a:tc>
                  <a:txBody>
                    <a:bodyPr/>
                    <a:lstStyle/>
                    <a:p>
                      <a:pPr algn="ctr"/>
                      <a:r>
                        <a:rPr lang="en-US" sz="1200" b="1" dirty="0">
                          <a:latin typeface="Montserrat" panose="00000500000000000000" pitchFamily="2" charset="0"/>
                          <a:ea typeface="CMU Serif" panose="02000603000000000000" pitchFamily="2" charset="0"/>
                          <a:cs typeface="CMU Serif" panose="02000603000000000000" pitchFamily="2" charset="0"/>
                        </a:rPr>
                        <a:t>Dynamic actions</a:t>
                      </a:r>
                    </a:p>
                  </a:txBody>
                  <a:tcPr anchor="ctr"/>
                </a:tc>
                <a:tc>
                  <a:txBody>
                    <a:bodyPr/>
                    <a:lstStyle/>
                    <a:p>
                      <a:pPr algn="ctr"/>
                      <a:r>
                        <a:rPr lang="en-US" sz="1200" b="1" dirty="0">
                          <a:latin typeface="Montserrat" panose="00000500000000000000" pitchFamily="2" charset="0"/>
                          <a:ea typeface="CMU Serif" panose="02000603000000000000" pitchFamily="2" charset="0"/>
                          <a:cs typeface="CMU Serif" panose="02000603000000000000" pitchFamily="2" charset="0"/>
                        </a:rPr>
                        <a:t>Static Actions</a:t>
                      </a:r>
                    </a:p>
                  </a:txBody>
                  <a:tcPr anchor="ctr"/>
                </a:tc>
                <a:tc vMerge="1">
                  <a:txBody>
                    <a:bodyPr/>
                    <a:lstStyle/>
                    <a:p>
                      <a:pPr algn="ctr"/>
                      <a:endParaRPr lang="en-US" sz="1200" dirty="0">
                        <a:latin typeface="Montserrat" panose="00000500000000000000" pitchFamily="2" charset="0"/>
                        <a:ea typeface="CMU Serif" panose="02000603000000000000" pitchFamily="2" charset="0"/>
                        <a:cs typeface="CMU Serif" panose="02000603000000000000" pitchFamily="2" charset="0"/>
                      </a:endParaRPr>
                    </a:p>
                  </a:txBody>
                  <a:tcPr anchor="ctr"/>
                </a:tc>
                <a:extLst>
                  <a:ext uri="{0D108BD9-81ED-4DB2-BD59-A6C34878D82A}">
                    <a16:rowId xmlns:a16="http://schemas.microsoft.com/office/drawing/2014/main" val="1411982495"/>
                  </a:ext>
                </a:extLst>
              </a:tr>
              <a:tr h="346216">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RGB-based model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Well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Not Good</a:t>
                      </a:r>
                    </a:p>
                    <a:p>
                      <a:pPr algn="ctr"/>
                      <a:r>
                        <a:rPr lang="en-US" sz="1200" dirty="0">
                          <a:latin typeface="Montserrat" panose="00000500000000000000" pitchFamily="2" charset="0"/>
                          <a:ea typeface="CMU Serif" panose="02000603000000000000" pitchFamily="2" charset="0"/>
                          <a:cs typeface="CMU Serif" panose="02000603000000000000" pitchFamily="2" charset="0"/>
                        </a:rPr>
                        <a:t>(Better when there’re motions)</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Fast</a:t>
                      </a:r>
                    </a:p>
                  </a:txBody>
                  <a:tcPr anchor="ctr"/>
                </a:tc>
                <a:extLst>
                  <a:ext uri="{0D108BD9-81ED-4DB2-BD59-A6C34878D82A}">
                    <a16:rowId xmlns:a16="http://schemas.microsoft.com/office/drawing/2014/main" val="3760698186"/>
                  </a:ext>
                </a:extLst>
              </a:tr>
              <a:tr h="207730">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Skeleton-based model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Montserrat" panose="00000500000000000000" pitchFamily="2" charset="0"/>
                          <a:ea typeface="CMU Serif" panose="02000603000000000000" pitchFamily="2" charset="0"/>
                          <a:cs typeface="CMU Serif" panose="02000603000000000000" pitchFamily="2" charset="0"/>
                          <a:sym typeface="Arial"/>
                        </a:rPr>
                        <a:t>Well</a:t>
                      </a:r>
                      <a:endParaRPr kumimoji="0" lang="en-US" sz="1200" b="0" i="0" u="none" strike="noStrike" kern="0" cap="none" spc="0" normalizeH="0" baseline="0" noProof="0" dirty="0">
                        <a:ln>
                          <a:noFill/>
                        </a:ln>
                        <a:solidFill>
                          <a:srgbClr val="000000"/>
                        </a:solidFill>
                        <a:effectLst/>
                        <a:uLnTx/>
                        <a:uFillTx/>
                        <a:latin typeface="Montserrat" panose="00000500000000000000" pitchFamily="2" charset="0"/>
                        <a:ea typeface="CMU Serif" panose="02000603000000000000" pitchFamily="2" charset="0"/>
                        <a:cs typeface="CMU Serif" panose="02000603000000000000" pitchFamily="2"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Montserrat" panose="00000500000000000000" pitchFamily="2" charset="0"/>
                          <a:ea typeface="CMU Serif" panose="02000603000000000000" pitchFamily="2" charset="0"/>
                          <a:cs typeface="CMU Serif" panose="02000603000000000000" pitchFamily="2" charset="0"/>
                          <a:sym typeface="Arial"/>
                        </a:rPr>
                        <a:t>Well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Slow</a:t>
                      </a:r>
                    </a:p>
                  </a:txBody>
                  <a:tcPr anchor="ctr"/>
                </a:tc>
                <a:extLst>
                  <a:ext uri="{0D108BD9-81ED-4DB2-BD59-A6C34878D82A}">
                    <a16:rowId xmlns:a16="http://schemas.microsoft.com/office/drawing/2014/main" val="2973786073"/>
                  </a:ext>
                </a:extLst>
              </a:tr>
              <a:tr h="207730">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Combined model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Well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Well</a:t>
                      </a:r>
                    </a:p>
                  </a:txBody>
                  <a:tcPr anchor="ctr"/>
                </a:tc>
                <a:tc>
                  <a:txBody>
                    <a:bodyPr/>
                    <a:lstStyle/>
                    <a:p>
                      <a:pPr algn="ctr"/>
                      <a:r>
                        <a:rPr lang="en-US" sz="1200" dirty="0">
                          <a:latin typeface="Montserrat" panose="00000500000000000000" pitchFamily="2" charset="0"/>
                          <a:ea typeface="CMU Serif" panose="02000603000000000000" pitchFamily="2" charset="0"/>
                          <a:cs typeface="CMU Serif" panose="02000603000000000000" pitchFamily="2" charset="0"/>
                        </a:rPr>
                        <a:t>Slow</a:t>
                      </a:r>
                    </a:p>
                  </a:txBody>
                  <a:tcPr anchor="ctr"/>
                </a:tc>
                <a:extLst>
                  <a:ext uri="{0D108BD9-81ED-4DB2-BD59-A6C34878D82A}">
                    <a16:rowId xmlns:a16="http://schemas.microsoft.com/office/drawing/2014/main" val="1264622872"/>
                  </a:ext>
                </a:extLst>
              </a:tr>
            </a:tbl>
          </a:graphicData>
        </a:graphic>
      </p:graphicFrame>
      <p:sp>
        <p:nvSpPr>
          <p:cNvPr id="18" name="Google Shape;275;p31">
            <a:extLst>
              <a:ext uri="{FF2B5EF4-FFF2-40B4-BE49-F238E27FC236}">
                <a16:creationId xmlns:a16="http://schemas.microsoft.com/office/drawing/2014/main" id="{A03D66F1-B944-A55E-58E1-B33F6840AB0C}"/>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34</a:t>
            </a:r>
          </a:p>
        </p:txBody>
      </p:sp>
    </p:spTree>
    <p:extLst>
      <p:ext uri="{BB962C8B-B14F-4D97-AF65-F5344CB8AC3E}">
        <p14:creationId xmlns:p14="http://schemas.microsoft.com/office/powerpoint/2010/main" val="133377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 calcmode="lin" valueType="num">
                                      <p:cBhvr additive="base">
                                        <p:cTn id="4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F3D30451-09F2-9E50-5398-71D0DA5DE4A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6CA5A0F-558E-7ABF-6D38-48CE3A39602E}"/>
              </a:ext>
            </a:extLst>
          </p:cNvPr>
          <p:cNvSpPr txBox="1"/>
          <p:nvPr/>
        </p:nvSpPr>
        <p:spPr>
          <a:xfrm>
            <a:off x="1010438" y="2256279"/>
            <a:ext cx="7123125" cy="630942"/>
          </a:xfrm>
          <a:prstGeom prst="rect">
            <a:avLst/>
          </a:prstGeom>
          <a:noFill/>
        </p:spPr>
        <p:txBody>
          <a:bodyPr wrap="square" lIns="91440" tIns="45720" rIns="91440" bIns="45720" anchor="t">
            <a:spAutoFit/>
          </a:bodyPr>
          <a:lstStyle/>
          <a:p>
            <a:pPr algn="ctr"/>
            <a:r>
              <a:rPr lang="en-US" sz="3500" b="1">
                <a:latin typeface="Montserrat"/>
              </a:rPr>
              <a:t>THANK YOU FOR LISTENING</a:t>
            </a:r>
            <a:endParaRPr lang="vi-VN" sz="3500" b="1">
              <a:latin typeface="Montserrat"/>
            </a:endParaRPr>
          </a:p>
        </p:txBody>
      </p:sp>
      <p:sp>
        <p:nvSpPr>
          <p:cNvPr id="2" name="Google Shape;275;p31">
            <a:extLst>
              <a:ext uri="{FF2B5EF4-FFF2-40B4-BE49-F238E27FC236}">
                <a16:creationId xmlns:a16="http://schemas.microsoft.com/office/drawing/2014/main" id="{EC60A3CB-1164-C1AE-5ED5-6BA65D27CF73}"/>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35</a:t>
            </a:r>
          </a:p>
        </p:txBody>
      </p:sp>
    </p:spTree>
    <p:extLst>
      <p:ext uri="{BB962C8B-B14F-4D97-AF65-F5344CB8AC3E}">
        <p14:creationId xmlns:p14="http://schemas.microsoft.com/office/powerpoint/2010/main" val="191436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5" name="Google Shape;295;p33"/>
          <p:cNvGrpSpPr/>
          <p:nvPr/>
        </p:nvGrpSpPr>
        <p:grpSpPr>
          <a:xfrm rot="756538">
            <a:off x="5159567" y="-1610422"/>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15;p35">
            <a:extLst>
              <a:ext uri="{FF2B5EF4-FFF2-40B4-BE49-F238E27FC236}">
                <a16:creationId xmlns:a16="http://schemas.microsoft.com/office/drawing/2014/main" id="{4E274645-2780-BE56-B809-746DB3355965}"/>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Problem description</a:t>
            </a:r>
          </a:p>
        </p:txBody>
      </p:sp>
      <p:cxnSp>
        <p:nvCxnSpPr>
          <p:cNvPr id="18" name="Straight Connector 17">
            <a:extLst>
              <a:ext uri="{FF2B5EF4-FFF2-40B4-BE49-F238E27FC236}">
                <a16:creationId xmlns:a16="http://schemas.microsoft.com/office/drawing/2014/main" id="{2CD07A43-AB4F-6637-74FE-AF474E47A6E6}"/>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2" name="AutoShape 2" descr="Gesture Recognition Market">
            <a:extLst>
              <a:ext uri="{FF2B5EF4-FFF2-40B4-BE49-F238E27FC236}">
                <a16:creationId xmlns:a16="http://schemas.microsoft.com/office/drawing/2014/main" id="{10A6034E-143A-B2BD-3386-9264E0F4F3D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hand touching a screen&#10;&#10;AI-generated content may be incorrect.">
            <a:extLst>
              <a:ext uri="{FF2B5EF4-FFF2-40B4-BE49-F238E27FC236}">
                <a16:creationId xmlns:a16="http://schemas.microsoft.com/office/drawing/2014/main" id="{CBCA5864-FA10-467C-2F3C-6704A07850CA}"/>
              </a:ext>
            </a:extLst>
          </p:cNvPr>
          <p:cNvPicPr>
            <a:picLocks noChangeAspect="1"/>
          </p:cNvPicPr>
          <p:nvPr/>
        </p:nvPicPr>
        <p:blipFill>
          <a:blip r:embed="rId3"/>
          <a:stretch>
            <a:fillRect/>
          </a:stretch>
        </p:blipFill>
        <p:spPr>
          <a:xfrm>
            <a:off x="1337361" y="683311"/>
            <a:ext cx="6405346" cy="3865295"/>
          </a:xfrm>
          <a:prstGeom prst="rect">
            <a:avLst/>
          </a:prstGeom>
        </p:spPr>
      </p:pic>
      <p:sp>
        <p:nvSpPr>
          <p:cNvPr id="3" name="Google Shape;293;p33">
            <a:extLst>
              <a:ext uri="{FF2B5EF4-FFF2-40B4-BE49-F238E27FC236}">
                <a16:creationId xmlns:a16="http://schemas.microsoft.com/office/drawing/2014/main" id="{A28C357D-D0D7-C31A-79B7-DC746D0012A9}"/>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2" name="Google Shape;293;p33">
            <a:extLst>
              <a:ext uri="{FF2B5EF4-FFF2-40B4-BE49-F238E27FC236}">
                <a16:creationId xmlns:a16="http://schemas.microsoft.com/office/drawing/2014/main" id="{2CFB0296-63AB-6D02-7034-3E83BADDE3BD}"/>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A0A51E52-A1D0-43B1-95F9-14160E8BEAB8}"/>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4" name="Google Shape;293;p33">
            <a:extLst>
              <a:ext uri="{FF2B5EF4-FFF2-40B4-BE49-F238E27FC236}">
                <a16:creationId xmlns:a16="http://schemas.microsoft.com/office/drawing/2014/main" id="{4BF240D3-2E4C-38EF-B4B0-F4BD67EFECAF}"/>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5" name="Google Shape;293;p33">
            <a:extLst>
              <a:ext uri="{FF2B5EF4-FFF2-40B4-BE49-F238E27FC236}">
                <a16:creationId xmlns:a16="http://schemas.microsoft.com/office/drawing/2014/main" id="{4253B5CC-8F19-2A18-AE5B-0D84BAF588DF}"/>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6" name="Straight Connector 15">
            <a:extLst>
              <a:ext uri="{FF2B5EF4-FFF2-40B4-BE49-F238E27FC236}">
                <a16:creationId xmlns:a16="http://schemas.microsoft.com/office/drawing/2014/main" id="{D6E8A011-26E9-FFAC-26C2-E60118873C5C}"/>
              </a:ext>
            </a:extLst>
          </p:cNvPr>
          <p:cNvCxnSpPr>
            <a:cxnSpLocks/>
          </p:cNvCxnSpPr>
          <p:nvPr/>
        </p:nvCxnSpPr>
        <p:spPr>
          <a:xfrm>
            <a:off x="816429" y="5074920"/>
            <a:ext cx="979714" cy="0"/>
          </a:xfrm>
          <a:prstGeom prst="line">
            <a:avLst/>
          </a:prstGeom>
          <a:ln w="38100"/>
        </p:spPr>
        <p:style>
          <a:lnRef idx="1">
            <a:schemeClr val="dk1"/>
          </a:lnRef>
          <a:fillRef idx="0">
            <a:schemeClr val="dk1"/>
          </a:fillRef>
          <a:effectRef idx="0">
            <a:schemeClr val="dk1"/>
          </a:effectRef>
          <a:fontRef idx="minor">
            <a:schemeClr val="tx1"/>
          </a:fontRef>
        </p:style>
      </p:cxnSp>
      <p:sp>
        <p:nvSpPr>
          <p:cNvPr id="5" name="Google Shape;275;p31">
            <a:extLst>
              <a:ext uri="{FF2B5EF4-FFF2-40B4-BE49-F238E27FC236}">
                <a16:creationId xmlns:a16="http://schemas.microsoft.com/office/drawing/2014/main" id="{E843867A-7C47-0883-4F03-A184968E956A}"/>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02</a:t>
            </a:r>
          </a:p>
        </p:txBody>
      </p:sp>
    </p:spTree>
    <p:extLst>
      <p:ext uri="{BB962C8B-B14F-4D97-AF65-F5344CB8AC3E}">
        <p14:creationId xmlns:p14="http://schemas.microsoft.com/office/powerpoint/2010/main" val="356476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FDD2CDC1-B330-9EBF-8A46-828158A08FFF}"/>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88A2204B-C485-49EA-936C-1A468D6A9256}"/>
              </a:ext>
            </a:extLst>
          </p:cNvPr>
          <p:cNvGrpSpPr/>
          <p:nvPr/>
        </p:nvGrpSpPr>
        <p:grpSpPr>
          <a:xfrm rot="756538">
            <a:off x="5725696" y="-3754357"/>
            <a:ext cx="4574157" cy="3479412"/>
            <a:chOff x="1522650" y="1117750"/>
            <a:chExt cx="4574075" cy="3479350"/>
          </a:xfrm>
        </p:grpSpPr>
        <p:sp>
          <p:nvSpPr>
            <p:cNvPr id="296" name="Google Shape;296;p33">
              <a:extLst>
                <a:ext uri="{FF2B5EF4-FFF2-40B4-BE49-F238E27FC236}">
                  <a16:creationId xmlns:a16="http://schemas.microsoft.com/office/drawing/2014/main" id="{EB8F632A-225D-3FC7-FDB1-2C68261E5590}"/>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125CD3EF-8438-3194-581E-83D511695EBD}"/>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15;p35">
            <a:extLst>
              <a:ext uri="{FF2B5EF4-FFF2-40B4-BE49-F238E27FC236}">
                <a16:creationId xmlns:a16="http://schemas.microsoft.com/office/drawing/2014/main" id="{5EB7BC55-600A-DD6A-4D60-6E00E10E5F42}"/>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Problem description</a:t>
            </a:r>
          </a:p>
        </p:txBody>
      </p:sp>
      <p:cxnSp>
        <p:nvCxnSpPr>
          <p:cNvPr id="18" name="Straight Connector 17">
            <a:extLst>
              <a:ext uri="{FF2B5EF4-FFF2-40B4-BE49-F238E27FC236}">
                <a16:creationId xmlns:a16="http://schemas.microsoft.com/office/drawing/2014/main" id="{B42F8FBB-956D-5657-DAFD-E9D1B3BAD39F}"/>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2" name="AutoShape 2" descr="Gesture Recognition Market">
            <a:extLst>
              <a:ext uri="{FF2B5EF4-FFF2-40B4-BE49-F238E27FC236}">
                <a16:creationId xmlns:a16="http://schemas.microsoft.com/office/drawing/2014/main" id="{44BF93F2-36CA-9265-B4F3-8D591E72BB2A}"/>
              </a:ext>
            </a:extLst>
          </p:cNvPr>
          <p:cNvSpPr>
            <a:spLocks noChangeAspect="1" noChangeArrowheads="1"/>
          </p:cNvSpPr>
          <p:nvPr/>
        </p:nvSpPr>
        <p:spPr bwMode="auto">
          <a:xfrm>
            <a:off x="4110038"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Various Human Hand Gestures Stock Illustrations – 2,568 Various Human Hand  Gestures Stock Illustrations, Vectors &amp; Clipart - Dreamstime">
            <a:extLst>
              <a:ext uri="{FF2B5EF4-FFF2-40B4-BE49-F238E27FC236}">
                <a16:creationId xmlns:a16="http://schemas.microsoft.com/office/drawing/2014/main" id="{9A341706-1B9C-0EB6-32A1-4DCB51725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4" y="1659023"/>
            <a:ext cx="1332929" cy="133292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4935239-468F-6C58-D58C-C8DA487E44A5}"/>
              </a:ext>
            </a:extLst>
          </p:cNvPr>
          <p:cNvCxnSpPr>
            <a:cxnSpLocks/>
          </p:cNvCxnSpPr>
          <p:nvPr/>
        </p:nvCxnSpPr>
        <p:spPr>
          <a:xfrm>
            <a:off x="1917252" y="2328375"/>
            <a:ext cx="811623"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0452E48-8D04-43CE-B779-6294810B0966}"/>
              </a:ext>
            </a:extLst>
          </p:cNvPr>
          <p:cNvSpPr/>
          <p:nvPr/>
        </p:nvSpPr>
        <p:spPr>
          <a:xfrm>
            <a:off x="2824221" y="1989779"/>
            <a:ext cx="1176337" cy="6261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rgbClr val="120930"/>
                  </a:solidFill>
                </a:ln>
                <a:solidFill>
                  <a:schemeClr val="tx1"/>
                </a:solidFill>
                <a:latin typeface="Montserrat" panose="00000500000000000000" pitchFamily="2" charset="0"/>
                <a:cs typeface="Mongolian Baiti" panose="03000500000000000000" pitchFamily="66" charset="0"/>
              </a:rPr>
              <a:t>MODEL</a:t>
            </a:r>
          </a:p>
        </p:txBody>
      </p:sp>
      <p:sp>
        <p:nvSpPr>
          <p:cNvPr id="14" name="Rectangle 13">
            <a:extLst>
              <a:ext uri="{FF2B5EF4-FFF2-40B4-BE49-F238E27FC236}">
                <a16:creationId xmlns:a16="http://schemas.microsoft.com/office/drawing/2014/main" id="{FCF0C463-83DB-04EC-646C-444509546B71}"/>
              </a:ext>
            </a:extLst>
          </p:cNvPr>
          <p:cNvSpPr/>
          <p:nvPr/>
        </p:nvSpPr>
        <p:spPr>
          <a:xfrm>
            <a:off x="101407" y="3048528"/>
            <a:ext cx="2170307"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ln w="0">
                  <a:solidFill>
                    <a:srgbClr val="120930"/>
                  </a:solidFill>
                </a:ln>
                <a:solidFill>
                  <a:schemeClr val="tx1"/>
                </a:solidFill>
                <a:latin typeface="Montserrat" panose="00000500000000000000" pitchFamily="2" charset="0"/>
                <a:cs typeface="Mongolian Baiti" panose="03000500000000000000" pitchFamily="66" charset="0"/>
              </a:rPr>
              <a:t>Video Input (Webcam)</a:t>
            </a:r>
          </a:p>
        </p:txBody>
      </p:sp>
      <p:cxnSp>
        <p:nvCxnSpPr>
          <p:cNvPr id="15" name="Straight Arrow Connector 14">
            <a:extLst>
              <a:ext uri="{FF2B5EF4-FFF2-40B4-BE49-F238E27FC236}">
                <a16:creationId xmlns:a16="http://schemas.microsoft.com/office/drawing/2014/main" id="{2AFE16B4-E019-B8A4-097B-0B720F359718}"/>
              </a:ext>
            </a:extLst>
          </p:cNvPr>
          <p:cNvCxnSpPr>
            <a:cxnSpLocks/>
          </p:cNvCxnSpPr>
          <p:nvPr/>
        </p:nvCxnSpPr>
        <p:spPr>
          <a:xfrm>
            <a:off x="4075332" y="2328375"/>
            <a:ext cx="895722"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67C4C28-DD9A-5924-AF07-92BFA37F2806}"/>
              </a:ext>
            </a:extLst>
          </p:cNvPr>
          <p:cNvSpPr/>
          <p:nvPr/>
        </p:nvSpPr>
        <p:spPr>
          <a:xfrm>
            <a:off x="1656598" y="1989781"/>
            <a:ext cx="1332930"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n w="0">
                  <a:solidFill>
                    <a:srgbClr val="120930"/>
                  </a:solidFill>
                </a:ln>
                <a:solidFill>
                  <a:schemeClr val="tx1"/>
                </a:solidFill>
                <a:latin typeface="Montserrat" panose="00000500000000000000" pitchFamily="2" charset="0"/>
                <a:cs typeface="Mongolian Baiti" panose="03000500000000000000" pitchFamily="66" charset="0"/>
              </a:rPr>
              <a:t>Preprocessing</a:t>
            </a:r>
          </a:p>
        </p:txBody>
      </p:sp>
      <p:sp>
        <p:nvSpPr>
          <p:cNvPr id="27" name="Rectangle 26">
            <a:extLst>
              <a:ext uri="{FF2B5EF4-FFF2-40B4-BE49-F238E27FC236}">
                <a16:creationId xmlns:a16="http://schemas.microsoft.com/office/drawing/2014/main" id="{749A7A88-4BDB-FC72-48C9-36B3C8F70784}"/>
              </a:ext>
            </a:extLst>
          </p:cNvPr>
          <p:cNvSpPr/>
          <p:nvPr/>
        </p:nvSpPr>
        <p:spPr>
          <a:xfrm>
            <a:off x="3856728" y="1989780"/>
            <a:ext cx="1332930"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n w="0">
                  <a:solidFill>
                    <a:srgbClr val="120930"/>
                  </a:solidFill>
                </a:ln>
                <a:solidFill>
                  <a:schemeClr val="tx1"/>
                </a:solidFill>
                <a:latin typeface="Montserrat" panose="00000500000000000000" pitchFamily="2" charset="0"/>
                <a:cs typeface="Mongolian Baiti" panose="03000500000000000000" pitchFamily="66" charset="0"/>
              </a:rPr>
              <a:t>Predict</a:t>
            </a:r>
          </a:p>
        </p:txBody>
      </p:sp>
      <p:sp>
        <p:nvSpPr>
          <p:cNvPr id="29" name="Oval 28">
            <a:extLst>
              <a:ext uri="{FF2B5EF4-FFF2-40B4-BE49-F238E27FC236}">
                <a16:creationId xmlns:a16="http://schemas.microsoft.com/office/drawing/2014/main" id="{BC058F2A-DF8B-9F02-B833-7ACC709135B4}"/>
              </a:ext>
            </a:extLst>
          </p:cNvPr>
          <p:cNvSpPr/>
          <p:nvPr/>
        </p:nvSpPr>
        <p:spPr>
          <a:xfrm>
            <a:off x="4997259" y="2024634"/>
            <a:ext cx="1629814" cy="62617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n w="0">
                  <a:solidFill>
                    <a:srgbClr val="120930"/>
                  </a:solidFill>
                </a:ln>
                <a:solidFill>
                  <a:schemeClr val="tx1"/>
                </a:solidFill>
                <a:latin typeface="Montserrat" panose="00000500000000000000" pitchFamily="2" charset="0"/>
                <a:cs typeface="Mongolian Baiti" panose="03000500000000000000" pitchFamily="66" charset="0"/>
              </a:rPr>
              <a:t>Predicted Action</a:t>
            </a:r>
          </a:p>
        </p:txBody>
      </p:sp>
      <p:cxnSp>
        <p:nvCxnSpPr>
          <p:cNvPr id="30" name="Straight Arrow Connector 29">
            <a:extLst>
              <a:ext uri="{FF2B5EF4-FFF2-40B4-BE49-F238E27FC236}">
                <a16:creationId xmlns:a16="http://schemas.microsoft.com/office/drawing/2014/main" id="{7D3D9904-FBB9-DCEA-BB60-638EFAD25A07}"/>
              </a:ext>
            </a:extLst>
          </p:cNvPr>
          <p:cNvCxnSpPr>
            <a:cxnSpLocks/>
          </p:cNvCxnSpPr>
          <p:nvPr/>
        </p:nvCxnSpPr>
        <p:spPr>
          <a:xfrm>
            <a:off x="6696281" y="2328375"/>
            <a:ext cx="1196261" cy="0"/>
          </a:xfrm>
          <a:prstGeom prst="straightConnector1">
            <a:avLst/>
          </a:prstGeom>
          <a:ln>
            <a:solidFill>
              <a:srgbClr val="0A0B0A"/>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54640C4-41A5-3182-6AA1-19A31BF64049}"/>
              </a:ext>
            </a:extLst>
          </p:cNvPr>
          <p:cNvSpPr/>
          <p:nvPr/>
        </p:nvSpPr>
        <p:spPr>
          <a:xfrm>
            <a:off x="6627946" y="1989779"/>
            <a:ext cx="1332930"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n w="0">
                  <a:solidFill>
                    <a:srgbClr val="120930"/>
                  </a:solidFill>
                </a:ln>
                <a:solidFill>
                  <a:schemeClr val="tx1"/>
                </a:solidFill>
                <a:latin typeface="Montserrat" panose="00000500000000000000" pitchFamily="2" charset="0"/>
                <a:cs typeface="Mongolian Baiti" panose="03000500000000000000" pitchFamily="66" charset="0"/>
              </a:rPr>
              <a:t>Dear </a:t>
            </a:r>
            <a:r>
              <a:rPr lang="en-US" sz="1000" err="1">
                <a:ln w="0">
                  <a:solidFill>
                    <a:srgbClr val="120930"/>
                  </a:solidFill>
                </a:ln>
                <a:solidFill>
                  <a:schemeClr val="tx1"/>
                </a:solidFill>
                <a:latin typeface="Montserrat" panose="00000500000000000000" pitchFamily="2" charset="0"/>
                <a:cs typeface="Mongolian Baiti" panose="03000500000000000000" pitchFamily="66" charset="0"/>
              </a:rPr>
              <a:t>PyGUI</a:t>
            </a:r>
            <a:endParaRPr lang="en-US" sz="1000">
              <a:ln w="0">
                <a:solidFill>
                  <a:srgbClr val="120930"/>
                </a:solidFill>
              </a:ln>
              <a:solidFill>
                <a:schemeClr val="tx1"/>
              </a:solidFill>
              <a:latin typeface="Montserrat" panose="00000500000000000000" pitchFamily="2" charset="0"/>
              <a:cs typeface="Mongolian Baiti" panose="03000500000000000000" pitchFamily="66" charset="0"/>
            </a:endParaRPr>
          </a:p>
        </p:txBody>
      </p:sp>
      <p:sp>
        <p:nvSpPr>
          <p:cNvPr id="32" name="Rectangle 31">
            <a:extLst>
              <a:ext uri="{FF2B5EF4-FFF2-40B4-BE49-F238E27FC236}">
                <a16:creationId xmlns:a16="http://schemas.microsoft.com/office/drawing/2014/main" id="{9792F57A-A677-4590-823D-47A6C195DC5A}"/>
              </a:ext>
            </a:extLst>
          </p:cNvPr>
          <p:cNvSpPr/>
          <p:nvPr/>
        </p:nvSpPr>
        <p:spPr>
          <a:xfrm>
            <a:off x="6322259" y="2305138"/>
            <a:ext cx="2080974"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n w="0">
                  <a:solidFill>
                    <a:srgbClr val="120930"/>
                  </a:solidFill>
                </a:ln>
                <a:solidFill>
                  <a:schemeClr val="tx1"/>
                </a:solidFill>
                <a:latin typeface="Montserrat" panose="00000500000000000000" pitchFamily="2" charset="0"/>
                <a:cs typeface="Mongolian Baiti" panose="03000500000000000000" pitchFamily="66" charset="0"/>
              </a:rPr>
              <a:t>Map: &lt;Action, Shortcut&gt;</a:t>
            </a:r>
          </a:p>
        </p:txBody>
      </p:sp>
      <p:sp>
        <p:nvSpPr>
          <p:cNvPr id="34" name="Rectangle 33">
            <a:extLst>
              <a:ext uri="{FF2B5EF4-FFF2-40B4-BE49-F238E27FC236}">
                <a16:creationId xmlns:a16="http://schemas.microsoft.com/office/drawing/2014/main" id="{A4BF20E8-74FE-3A8C-86AA-50968D6F5469}"/>
              </a:ext>
            </a:extLst>
          </p:cNvPr>
          <p:cNvSpPr/>
          <p:nvPr/>
        </p:nvSpPr>
        <p:spPr>
          <a:xfrm>
            <a:off x="7805103" y="2138112"/>
            <a:ext cx="1332930"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ontserrat" panose="00000500000000000000" pitchFamily="2" charset="0"/>
                <a:cs typeface="Mongolian Baiti" panose="03000500000000000000" pitchFamily="66" charset="0"/>
              </a:rPr>
              <a:t>Control </a:t>
            </a:r>
            <a:r>
              <a:rPr lang="en-US" sz="1000" b="1" err="1">
                <a:solidFill>
                  <a:schemeClr val="tx1"/>
                </a:solidFill>
                <a:latin typeface="Montserrat" panose="00000500000000000000" pitchFamily="2" charset="0"/>
                <a:cs typeface="Mongolian Baiti" panose="03000500000000000000" pitchFamily="66" charset="0"/>
              </a:rPr>
              <a:t>Youtube</a:t>
            </a:r>
            <a:endParaRPr lang="en-US" sz="1000" b="1">
              <a:solidFill>
                <a:schemeClr val="tx1"/>
              </a:solidFill>
              <a:latin typeface="Montserrat" panose="00000500000000000000" pitchFamily="2" charset="0"/>
              <a:cs typeface="Mongolian Baiti" panose="03000500000000000000" pitchFamily="66" charset="0"/>
            </a:endParaRPr>
          </a:p>
        </p:txBody>
      </p:sp>
      <p:sp>
        <p:nvSpPr>
          <p:cNvPr id="3" name="Google Shape;293;p33">
            <a:extLst>
              <a:ext uri="{FF2B5EF4-FFF2-40B4-BE49-F238E27FC236}">
                <a16:creationId xmlns:a16="http://schemas.microsoft.com/office/drawing/2014/main" id="{ECFC7B57-99AA-651D-4DCB-66314E6A5811}"/>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10" name="Google Shape;293;p33">
            <a:extLst>
              <a:ext uri="{FF2B5EF4-FFF2-40B4-BE49-F238E27FC236}">
                <a16:creationId xmlns:a16="http://schemas.microsoft.com/office/drawing/2014/main" id="{18E7ED41-A9DE-09C4-77D4-B049C287E465}"/>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6" name="Google Shape;293;p33">
            <a:extLst>
              <a:ext uri="{FF2B5EF4-FFF2-40B4-BE49-F238E27FC236}">
                <a16:creationId xmlns:a16="http://schemas.microsoft.com/office/drawing/2014/main" id="{6B1E03E7-1EE3-7FA2-9E2F-40332EAE756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9" name="Google Shape;293;p33">
            <a:extLst>
              <a:ext uri="{FF2B5EF4-FFF2-40B4-BE49-F238E27FC236}">
                <a16:creationId xmlns:a16="http://schemas.microsoft.com/office/drawing/2014/main" id="{201C3B73-A76B-A16A-09DF-34DB1E581F92}"/>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20" name="Google Shape;293;p33">
            <a:extLst>
              <a:ext uri="{FF2B5EF4-FFF2-40B4-BE49-F238E27FC236}">
                <a16:creationId xmlns:a16="http://schemas.microsoft.com/office/drawing/2014/main" id="{0A357030-837C-CFAC-E562-B9BE70F1FA3B}"/>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21" name="Straight Connector 20">
            <a:extLst>
              <a:ext uri="{FF2B5EF4-FFF2-40B4-BE49-F238E27FC236}">
                <a16:creationId xmlns:a16="http://schemas.microsoft.com/office/drawing/2014/main" id="{9900E0E4-BD86-D3E1-7979-F9C2E02D7B7D}"/>
              </a:ext>
            </a:extLst>
          </p:cNvPr>
          <p:cNvCxnSpPr>
            <a:cxnSpLocks/>
          </p:cNvCxnSpPr>
          <p:nvPr/>
        </p:nvCxnSpPr>
        <p:spPr>
          <a:xfrm>
            <a:off x="816429" y="5074920"/>
            <a:ext cx="979714" cy="0"/>
          </a:xfrm>
          <a:prstGeom prst="line">
            <a:avLst/>
          </a:prstGeom>
          <a:ln w="38100"/>
        </p:spPr>
        <p:style>
          <a:lnRef idx="1">
            <a:schemeClr val="dk1"/>
          </a:lnRef>
          <a:fillRef idx="0">
            <a:schemeClr val="dk1"/>
          </a:fillRef>
          <a:effectRef idx="0">
            <a:schemeClr val="dk1"/>
          </a:effectRef>
          <a:fontRef idx="minor">
            <a:schemeClr val="tx1"/>
          </a:fontRef>
        </p:style>
      </p:cxnSp>
      <p:sp>
        <p:nvSpPr>
          <p:cNvPr id="4" name="Google Shape;275;p31">
            <a:extLst>
              <a:ext uri="{FF2B5EF4-FFF2-40B4-BE49-F238E27FC236}">
                <a16:creationId xmlns:a16="http://schemas.microsoft.com/office/drawing/2014/main" id="{851BE78E-3CEF-E022-9251-993731EC4381}"/>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03</a:t>
            </a:r>
          </a:p>
        </p:txBody>
      </p:sp>
    </p:spTree>
    <p:extLst>
      <p:ext uri="{BB962C8B-B14F-4D97-AF65-F5344CB8AC3E}">
        <p14:creationId xmlns:p14="http://schemas.microsoft.com/office/powerpoint/2010/main" val="301985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1C04C56D-D2A5-4C4F-C8E5-E01886A606D0}"/>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FC6687B9-F6AD-79A3-AE17-E79AD91CB1CF}"/>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DF2562C9-3239-3CA8-2C6D-1975BBB51B5E}"/>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878E3D1A-9067-B5C6-DE5E-FE720655EC8C}"/>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15;p35">
            <a:extLst>
              <a:ext uri="{FF2B5EF4-FFF2-40B4-BE49-F238E27FC236}">
                <a16:creationId xmlns:a16="http://schemas.microsoft.com/office/drawing/2014/main" id="{BE3198CD-BD49-A800-C8C5-B06C5959F3BF}"/>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Goal &amp; Target</a:t>
            </a:r>
          </a:p>
        </p:txBody>
      </p:sp>
      <p:cxnSp>
        <p:nvCxnSpPr>
          <p:cNvPr id="18" name="Straight Connector 17">
            <a:extLst>
              <a:ext uri="{FF2B5EF4-FFF2-40B4-BE49-F238E27FC236}">
                <a16:creationId xmlns:a16="http://schemas.microsoft.com/office/drawing/2014/main" id="{7D990921-B0A9-4094-ED4B-CF867E4AF9B7}"/>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1E897BB-DB60-B206-4529-B36C6EA5568D}"/>
              </a:ext>
            </a:extLst>
          </p:cNvPr>
          <p:cNvCxnSpPr/>
          <p:nvPr/>
        </p:nvCxnSpPr>
        <p:spPr>
          <a:xfrm>
            <a:off x="1100137" y="1022291"/>
            <a:ext cx="0" cy="3009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5D3C2C3-33E4-A1F3-53DF-EFDDFEF2E5A9}"/>
              </a:ext>
            </a:extLst>
          </p:cNvPr>
          <p:cNvSpPr/>
          <p:nvPr/>
        </p:nvSpPr>
        <p:spPr>
          <a:xfrm>
            <a:off x="1246559" y="1127579"/>
            <a:ext cx="1502804"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a:ln w="0">
                  <a:solidFill>
                    <a:srgbClr val="120930"/>
                  </a:solidFill>
                </a:ln>
                <a:solidFill>
                  <a:schemeClr val="tx1"/>
                </a:solidFill>
                <a:latin typeface="Montserrat" panose="00000500000000000000" pitchFamily="2" charset="0"/>
                <a:cs typeface="Mongolian Baiti" panose="03000500000000000000" pitchFamily="66" charset="0"/>
              </a:rPr>
              <a:t>Primary Goal</a:t>
            </a:r>
          </a:p>
        </p:txBody>
      </p:sp>
      <p:sp>
        <p:nvSpPr>
          <p:cNvPr id="19" name="Rectangle 18">
            <a:extLst>
              <a:ext uri="{FF2B5EF4-FFF2-40B4-BE49-F238E27FC236}">
                <a16:creationId xmlns:a16="http://schemas.microsoft.com/office/drawing/2014/main" id="{91AD6F53-A269-57D5-3C83-59247FFD452D}"/>
              </a:ext>
            </a:extLst>
          </p:cNvPr>
          <p:cNvSpPr/>
          <p:nvPr/>
        </p:nvSpPr>
        <p:spPr>
          <a:xfrm>
            <a:off x="1246559" y="2223631"/>
            <a:ext cx="1502804"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a:ln w="0">
                  <a:solidFill>
                    <a:srgbClr val="120930"/>
                  </a:solidFill>
                </a:ln>
                <a:solidFill>
                  <a:schemeClr val="tx1"/>
                </a:solidFill>
                <a:latin typeface="Montserrat" panose="00000500000000000000" pitchFamily="2" charset="0"/>
                <a:cs typeface="Mongolian Baiti" panose="03000500000000000000" pitchFamily="66" charset="0"/>
              </a:rPr>
              <a:t>Secondary Goal</a:t>
            </a:r>
          </a:p>
        </p:txBody>
      </p:sp>
      <p:sp>
        <p:nvSpPr>
          <p:cNvPr id="20" name="Rectangle 19">
            <a:extLst>
              <a:ext uri="{FF2B5EF4-FFF2-40B4-BE49-F238E27FC236}">
                <a16:creationId xmlns:a16="http://schemas.microsoft.com/office/drawing/2014/main" id="{D1C29F3B-C7CB-D2AE-A5B9-ACC4F843A4CE}"/>
              </a:ext>
            </a:extLst>
          </p:cNvPr>
          <p:cNvSpPr/>
          <p:nvPr/>
        </p:nvSpPr>
        <p:spPr>
          <a:xfrm>
            <a:off x="1246559" y="2991813"/>
            <a:ext cx="1788123"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a:ln w="0">
                  <a:solidFill>
                    <a:srgbClr val="120930"/>
                  </a:solidFill>
                </a:ln>
                <a:solidFill>
                  <a:schemeClr val="tx1"/>
                </a:solidFill>
                <a:latin typeface="Montserrat" panose="00000500000000000000" pitchFamily="2" charset="0"/>
                <a:cs typeface="Mongolian Baiti" panose="03000500000000000000" pitchFamily="66" charset="0"/>
              </a:rPr>
              <a:t>Target Objective</a:t>
            </a:r>
          </a:p>
        </p:txBody>
      </p:sp>
      <p:sp>
        <p:nvSpPr>
          <p:cNvPr id="21" name="Google Shape;275;p31">
            <a:extLst>
              <a:ext uri="{FF2B5EF4-FFF2-40B4-BE49-F238E27FC236}">
                <a16:creationId xmlns:a16="http://schemas.microsoft.com/office/drawing/2014/main" id="{4FBF0CA6-EFFE-D8F9-5F82-271E150D41FE}"/>
              </a:ext>
            </a:extLst>
          </p:cNvPr>
          <p:cNvSpPr txBox="1">
            <a:spLocks/>
          </p:cNvSpPr>
          <p:nvPr/>
        </p:nvSpPr>
        <p:spPr>
          <a:xfrm>
            <a:off x="1393516" y="1487304"/>
            <a:ext cx="4779914" cy="583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indent="-342900">
              <a:buSzPct val="100000"/>
              <a:buFont typeface="Arial" panose="020B0604020202020204" pitchFamily="34" charset="0"/>
              <a:buChar char="•"/>
            </a:pPr>
            <a:r>
              <a:rPr lang="en-US" sz="1200">
                <a:latin typeface="Montserrat" panose="00000500000000000000" pitchFamily="2" charset="0"/>
              </a:rPr>
              <a:t>Establish an Effective Pipeline</a:t>
            </a:r>
          </a:p>
          <a:p>
            <a:pPr marL="342900" indent="-342900">
              <a:buSzPct val="100000"/>
              <a:buFont typeface="Arial" panose="020B0604020202020204" pitchFamily="34" charset="0"/>
              <a:buChar char="•"/>
            </a:pPr>
            <a:r>
              <a:rPr lang="en-US" sz="1200">
                <a:latin typeface="Montserrat" panose="00000500000000000000" pitchFamily="2" charset="0"/>
              </a:rPr>
              <a:t>Understand Landmark Extraction</a:t>
            </a:r>
          </a:p>
          <a:p>
            <a:pPr marL="342900" indent="-342900">
              <a:buSzPct val="100000"/>
              <a:buFont typeface="Arial" panose="020B0604020202020204" pitchFamily="34" charset="0"/>
              <a:buChar char="•"/>
            </a:pPr>
            <a:r>
              <a:rPr lang="en-US" sz="1200">
                <a:latin typeface="Montserrat" panose="00000500000000000000" pitchFamily="2" charset="0"/>
              </a:rPr>
              <a:t>Analyze the framework</a:t>
            </a:r>
          </a:p>
        </p:txBody>
      </p:sp>
      <p:sp>
        <p:nvSpPr>
          <p:cNvPr id="22" name="Google Shape;275;p31">
            <a:extLst>
              <a:ext uri="{FF2B5EF4-FFF2-40B4-BE49-F238E27FC236}">
                <a16:creationId xmlns:a16="http://schemas.microsoft.com/office/drawing/2014/main" id="{4DE8AFCF-2C1C-236B-DCAC-B4EF80ED5A83}"/>
              </a:ext>
            </a:extLst>
          </p:cNvPr>
          <p:cNvSpPr txBox="1">
            <a:spLocks/>
          </p:cNvSpPr>
          <p:nvPr/>
        </p:nvSpPr>
        <p:spPr>
          <a:xfrm>
            <a:off x="1393516" y="2568466"/>
            <a:ext cx="4779914" cy="423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indent="-342900">
              <a:buSzPct val="100000"/>
              <a:buFont typeface="Arial" panose="020B0604020202020204" pitchFamily="34" charset="0"/>
              <a:buChar char="•"/>
            </a:pPr>
            <a:r>
              <a:rPr lang="en-US" sz="1200">
                <a:latin typeface="Montserrat" panose="00000500000000000000" pitchFamily="2" charset="0"/>
              </a:rPr>
              <a:t>Ensure System Robustness</a:t>
            </a:r>
          </a:p>
        </p:txBody>
      </p:sp>
      <p:sp>
        <p:nvSpPr>
          <p:cNvPr id="23" name="Google Shape;275;p31">
            <a:extLst>
              <a:ext uri="{FF2B5EF4-FFF2-40B4-BE49-F238E27FC236}">
                <a16:creationId xmlns:a16="http://schemas.microsoft.com/office/drawing/2014/main" id="{06472A88-3B42-598B-64DA-96C0E728660F}"/>
              </a:ext>
            </a:extLst>
          </p:cNvPr>
          <p:cNvSpPr txBox="1">
            <a:spLocks/>
          </p:cNvSpPr>
          <p:nvPr/>
        </p:nvSpPr>
        <p:spPr>
          <a:xfrm>
            <a:off x="1393516" y="3314106"/>
            <a:ext cx="5337901" cy="423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342900" indent="-342900">
              <a:buSzPct val="100000"/>
              <a:buFont typeface="Arial" panose="020B0604020202020204" pitchFamily="34" charset="0"/>
              <a:buChar char="•"/>
            </a:pPr>
            <a:r>
              <a:rPr lang="en-US" sz="1200">
                <a:latin typeface="Montserrat" panose="00000500000000000000" pitchFamily="2" charset="0"/>
              </a:rPr>
              <a:t>Develop a Hand-Tracking Computer Control Application</a:t>
            </a:r>
          </a:p>
          <a:p>
            <a:pPr marL="342900" indent="-342900">
              <a:buSzPct val="100000"/>
              <a:buFont typeface="Arial" panose="020B0604020202020204" pitchFamily="34" charset="0"/>
              <a:buChar char="•"/>
            </a:pPr>
            <a:r>
              <a:rPr lang="en-US" sz="1200">
                <a:latin typeface="Montserrat" panose="00000500000000000000" pitchFamily="2" charset="0"/>
              </a:rPr>
              <a:t>Explore Cross-Field Applications</a:t>
            </a:r>
          </a:p>
        </p:txBody>
      </p:sp>
      <p:pic>
        <p:nvPicPr>
          <p:cNvPr id="36" name="Picture 35" descr="A hand with a glowing blue light&#10;&#10;AI-generated content may be incorrect.">
            <a:extLst>
              <a:ext uri="{FF2B5EF4-FFF2-40B4-BE49-F238E27FC236}">
                <a16:creationId xmlns:a16="http://schemas.microsoft.com/office/drawing/2014/main" id="{60F9B201-B7F0-801C-B1FA-D1AA4D06DA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173430" y="735941"/>
            <a:ext cx="3166947" cy="3166947"/>
          </a:xfrm>
          <a:prstGeom prst="rect">
            <a:avLst/>
          </a:prstGeom>
        </p:spPr>
      </p:pic>
      <p:sp>
        <p:nvSpPr>
          <p:cNvPr id="2" name="Google Shape;293;p33">
            <a:extLst>
              <a:ext uri="{FF2B5EF4-FFF2-40B4-BE49-F238E27FC236}">
                <a16:creationId xmlns:a16="http://schemas.microsoft.com/office/drawing/2014/main" id="{3C4B2248-CC07-6764-F43A-FC9FCB3F9788}"/>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3" name="Google Shape;293;p33">
            <a:extLst>
              <a:ext uri="{FF2B5EF4-FFF2-40B4-BE49-F238E27FC236}">
                <a16:creationId xmlns:a16="http://schemas.microsoft.com/office/drawing/2014/main" id="{1BD576B6-680E-75B2-E52D-626064F54844}"/>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4" name="Google Shape;293;p33">
            <a:extLst>
              <a:ext uri="{FF2B5EF4-FFF2-40B4-BE49-F238E27FC236}">
                <a16:creationId xmlns:a16="http://schemas.microsoft.com/office/drawing/2014/main" id="{00873112-F51A-49D6-BAE3-0F73E018FE15}"/>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E30CDE9F-D15B-7B80-E25A-4364852BFE74}"/>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3" name="Google Shape;293;p33">
            <a:extLst>
              <a:ext uri="{FF2B5EF4-FFF2-40B4-BE49-F238E27FC236}">
                <a16:creationId xmlns:a16="http://schemas.microsoft.com/office/drawing/2014/main" id="{223525CE-2132-A7C2-92FC-A239813EF44D}"/>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4" name="Straight Connector 13">
            <a:extLst>
              <a:ext uri="{FF2B5EF4-FFF2-40B4-BE49-F238E27FC236}">
                <a16:creationId xmlns:a16="http://schemas.microsoft.com/office/drawing/2014/main" id="{944D3AA1-ED93-9460-D012-2887E100444A}"/>
              </a:ext>
            </a:extLst>
          </p:cNvPr>
          <p:cNvCxnSpPr>
            <a:cxnSpLocks/>
          </p:cNvCxnSpPr>
          <p:nvPr/>
        </p:nvCxnSpPr>
        <p:spPr>
          <a:xfrm>
            <a:off x="816429" y="5074920"/>
            <a:ext cx="979714" cy="0"/>
          </a:xfrm>
          <a:prstGeom prst="line">
            <a:avLst/>
          </a:prstGeom>
          <a:ln w="38100"/>
        </p:spPr>
        <p:style>
          <a:lnRef idx="1">
            <a:schemeClr val="dk1"/>
          </a:lnRef>
          <a:fillRef idx="0">
            <a:schemeClr val="dk1"/>
          </a:fillRef>
          <a:effectRef idx="0">
            <a:schemeClr val="dk1"/>
          </a:effectRef>
          <a:fontRef idx="minor">
            <a:schemeClr val="tx1"/>
          </a:fontRef>
        </p:style>
      </p:cxnSp>
      <p:sp>
        <p:nvSpPr>
          <p:cNvPr id="5" name="Google Shape;275;p31">
            <a:extLst>
              <a:ext uri="{FF2B5EF4-FFF2-40B4-BE49-F238E27FC236}">
                <a16:creationId xmlns:a16="http://schemas.microsoft.com/office/drawing/2014/main" id="{4BD099F3-F6C8-9931-28BE-38EC20269E24}"/>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04</a:t>
            </a:r>
          </a:p>
        </p:txBody>
      </p:sp>
    </p:spTree>
    <p:extLst>
      <p:ext uri="{BB962C8B-B14F-4D97-AF65-F5344CB8AC3E}">
        <p14:creationId xmlns:p14="http://schemas.microsoft.com/office/powerpoint/2010/main" val="414465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10DAB6E6-F9EF-8111-DD73-C21E566D0ED2}"/>
            </a:ext>
          </a:extLst>
        </p:cNvPr>
        <p:cNvGrpSpPr/>
        <p:nvPr/>
      </p:nvGrpSpPr>
      <p:grpSpPr>
        <a:xfrm>
          <a:off x="0" y="0"/>
          <a:ext cx="0" cy="0"/>
          <a:chOff x="0" y="0"/>
          <a:chExt cx="0" cy="0"/>
        </a:xfrm>
      </p:grpSpPr>
      <p:pic>
        <p:nvPicPr>
          <p:cNvPr id="292" name="Google Shape;292;p33">
            <a:extLst>
              <a:ext uri="{FF2B5EF4-FFF2-40B4-BE49-F238E27FC236}">
                <a16:creationId xmlns:a16="http://schemas.microsoft.com/office/drawing/2014/main" id="{3ECAFBFB-6FD3-2EE2-D569-35AA711FCE68}"/>
              </a:ext>
            </a:extLst>
          </p:cNvPr>
          <p:cNvPicPr preferRelativeResize="0"/>
          <p:nvPr/>
        </p:nvPicPr>
        <p:blipFill>
          <a:blip r:embed="rId3">
            <a:alphaModFix/>
          </a:blip>
          <a:stretch>
            <a:fillRect/>
          </a:stretch>
        </p:blipFill>
        <p:spPr>
          <a:xfrm flipH="1">
            <a:off x="-2392670" y="-251600"/>
            <a:ext cx="3405191" cy="5143500"/>
          </a:xfrm>
          <a:prstGeom prst="rect">
            <a:avLst/>
          </a:prstGeom>
          <a:noFill/>
          <a:ln>
            <a:noFill/>
          </a:ln>
        </p:spPr>
      </p:pic>
      <p:sp>
        <p:nvSpPr>
          <p:cNvPr id="293" name="Google Shape;293;p33">
            <a:extLst>
              <a:ext uri="{FF2B5EF4-FFF2-40B4-BE49-F238E27FC236}">
                <a16:creationId xmlns:a16="http://schemas.microsoft.com/office/drawing/2014/main" id="{92429B7D-B4FE-B8F7-4691-7DA0FE706433}"/>
              </a:ext>
            </a:extLst>
          </p:cNvPr>
          <p:cNvSpPr txBox="1">
            <a:spLocks noGrp="1"/>
          </p:cNvSpPr>
          <p:nvPr>
            <p:ph type="title"/>
          </p:nvPr>
        </p:nvSpPr>
        <p:spPr>
          <a:xfrm>
            <a:off x="4047175" y="2024957"/>
            <a:ext cx="4383600" cy="8814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b="1">
                <a:latin typeface="Montserrat" panose="00000500000000000000" pitchFamily="2" charset="0"/>
              </a:rPr>
              <a:t>Dataset &amp; Evaluation</a:t>
            </a:r>
            <a:endParaRPr lang="en-US" b="1">
              <a:latin typeface="Montserrat" panose="00000500000000000000" pitchFamily="2" charset="0"/>
            </a:endParaRPr>
          </a:p>
        </p:txBody>
      </p:sp>
      <p:sp>
        <p:nvSpPr>
          <p:cNvPr id="294" name="Google Shape;294;p33">
            <a:extLst>
              <a:ext uri="{FF2B5EF4-FFF2-40B4-BE49-F238E27FC236}">
                <a16:creationId xmlns:a16="http://schemas.microsoft.com/office/drawing/2014/main" id="{CAAB91C0-0DA2-1E51-7F2D-B56100E9BD9B}"/>
              </a:ext>
            </a:extLst>
          </p:cNvPr>
          <p:cNvSpPr txBox="1">
            <a:spLocks noGrp="1"/>
          </p:cNvSpPr>
          <p:nvPr>
            <p:ph type="title" idx="2"/>
          </p:nvPr>
        </p:nvSpPr>
        <p:spPr>
          <a:xfrm>
            <a:off x="4047175" y="1075207"/>
            <a:ext cx="1230300" cy="8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panose="00000500000000000000" pitchFamily="2" charset="0"/>
              </a:rPr>
              <a:t>02</a:t>
            </a:r>
            <a:endParaRPr b="1">
              <a:latin typeface="Montserrat" panose="00000500000000000000" pitchFamily="2" charset="0"/>
            </a:endParaRPr>
          </a:p>
        </p:txBody>
      </p:sp>
      <p:grpSp>
        <p:nvGrpSpPr>
          <p:cNvPr id="295" name="Google Shape;295;p33">
            <a:extLst>
              <a:ext uri="{FF2B5EF4-FFF2-40B4-BE49-F238E27FC236}">
                <a16:creationId xmlns:a16="http://schemas.microsoft.com/office/drawing/2014/main" id="{009CDE76-CD45-7ABB-F1AF-9FE4E9950371}"/>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B70F748C-8B33-4416-7B43-B78D10F0DC5D}"/>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5A299882-9735-AA21-84DE-B6137F69DA06}"/>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93;p33">
            <a:extLst>
              <a:ext uri="{FF2B5EF4-FFF2-40B4-BE49-F238E27FC236}">
                <a16:creationId xmlns:a16="http://schemas.microsoft.com/office/drawing/2014/main" id="{7DED925E-9972-289D-BD0F-44B2F106491A}"/>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9" name="Google Shape;293;p33">
            <a:extLst>
              <a:ext uri="{FF2B5EF4-FFF2-40B4-BE49-F238E27FC236}">
                <a16:creationId xmlns:a16="http://schemas.microsoft.com/office/drawing/2014/main" id="{353EC44A-AA30-383A-08DF-7A80DE90824C}"/>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10" name="Google Shape;293;p33">
            <a:extLst>
              <a:ext uri="{FF2B5EF4-FFF2-40B4-BE49-F238E27FC236}">
                <a16:creationId xmlns:a16="http://schemas.microsoft.com/office/drawing/2014/main" id="{39F2AC39-4105-6C9C-7001-05962BE9A4A7}"/>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11" name="Google Shape;293;p33">
            <a:extLst>
              <a:ext uri="{FF2B5EF4-FFF2-40B4-BE49-F238E27FC236}">
                <a16:creationId xmlns:a16="http://schemas.microsoft.com/office/drawing/2014/main" id="{4E9885E8-F162-6F88-0A1A-A3A0F94D16EC}"/>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12" name="Google Shape;293;p33">
            <a:extLst>
              <a:ext uri="{FF2B5EF4-FFF2-40B4-BE49-F238E27FC236}">
                <a16:creationId xmlns:a16="http://schemas.microsoft.com/office/drawing/2014/main" id="{99D003F0-0F0E-401A-629C-94F9E716F34C}"/>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13" name="Straight Connector 12">
            <a:extLst>
              <a:ext uri="{FF2B5EF4-FFF2-40B4-BE49-F238E27FC236}">
                <a16:creationId xmlns:a16="http://schemas.microsoft.com/office/drawing/2014/main" id="{7EE7E973-0463-9136-7519-5D192FD1CC30}"/>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4F359804-9265-85F9-A8FB-CCBAE626366C}"/>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05</a:t>
            </a:r>
          </a:p>
        </p:txBody>
      </p:sp>
    </p:spTree>
    <p:extLst>
      <p:ext uri="{BB962C8B-B14F-4D97-AF65-F5344CB8AC3E}">
        <p14:creationId xmlns:p14="http://schemas.microsoft.com/office/powerpoint/2010/main" val="164492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DDD86F79-48CB-9DC0-CA81-654B853010B0}"/>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19134836-6FD6-044C-953B-3630B8308BB0}"/>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707C837B-6A6D-C308-8C2E-F764638FC8ED}"/>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E05FA512-C784-9AC2-CC7F-01C547C93231}"/>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5;p35">
            <a:extLst>
              <a:ext uri="{FF2B5EF4-FFF2-40B4-BE49-F238E27FC236}">
                <a16:creationId xmlns:a16="http://schemas.microsoft.com/office/drawing/2014/main" id="{8E509695-B55F-9BF4-1959-EE292A444237}"/>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Dataset</a:t>
            </a:r>
          </a:p>
        </p:txBody>
      </p:sp>
      <p:cxnSp>
        <p:nvCxnSpPr>
          <p:cNvPr id="3" name="Straight Connector 2">
            <a:extLst>
              <a:ext uri="{FF2B5EF4-FFF2-40B4-BE49-F238E27FC236}">
                <a16:creationId xmlns:a16="http://schemas.microsoft.com/office/drawing/2014/main" id="{A30AB63F-5CC8-C010-E1E4-023BD9C405BB}"/>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B042976-283B-FF91-5EBB-989996224862}"/>
              </a:ext>
            </a:extLst>
          </p:cNvPr>
          <p:cNvPicPr>
            <a:picLocks noChangeAspect="1"/>
          </p:cNvPicPr>
          <p:nvPr/>
        </p:nvPicPr>
        <p:blipFill>
          <a:blip r:embed="rId3"/>
          <a:stretch>
            <a:fillRect/>
          </a:stretch>
        </p:blipFill>
        <p:spPr>
          <a:xfrm>
            <a:off x="5421583" y="762584"/>
            <a:ext cx="3200400" cy="3173730"/>
          </a:xfrm>
          <a:prstGeom prst="rect">
            <a:avLst/>
          </a:prstGeom>
        </p:spPr>
      </p:pic>
      <p:sp>
        <p:nvSpPr>
          <p:cNvPr id="12" name="Google Shape;275;p31">
            <a:extLst>
              <a:ext uri="{FF2B5EF4-FFF2-40B4-BE49-F238E27FC236}">
                <a16:creationId xmlns:a16="http://schemas.microsoft.com/office/drawing/2014/main" id="{C96A66F5-675C-2177-B321-187A199972A4}"/>
              </a:ext>
            </a:extLst>
          </p:cNvPr>
          <p:cNvSpPr txBox="1">
            <a:spLocks/>
          </p:cNvSpPr>
          <p:nvPr/>
        </p:nvSpPr>
        <p:spPr>
          <a:xfrm>
            <a:off x="5530544" y="4105462"/>
            <a:ext cx="2982479" cy="423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GB" sz="1200">
                <a:effectLst/>
                <a:latin typeface="Montserrat" panose="00000500000000000000" pitchFamily="2" charset="0"/>
                <a:ea typeface="Aptos" panose="020B0004020202020204" pitchFamily="34" charset="0"/>
              </a:rPr>
              <a:t>Examples of videos from our dataset</a:t>
            </a:r>
            <a:endParaRPr lang="en-US" sz="1200">
              <a:latin typeface="Montserrat" panose="00000500000000000000" pitchFamily="2" charset="0"/>
            </a:endParaRPr>
          </a:p>
        </p:txBody>
      </p:sp>
      <p:sp>
        <p:nvSpPr>
          <p:cNvPr id="14" name="Rectangle 13">
            <a:extLst>
              <a:ext uri="{FF2B5EF4-FFF2-40B4-BE49-F238E27FC236}">
                <a16:creationId xmlns:a16="http://schemas.microsoft.com/office/drawing/2014/main" id="{60EB5B7E-4D59-3E50-4AF0-6DB649491E6C}"/>
              </a:ext>
            </a:extLst>
          </p:cNvPr>
          <p:cNvSpPr/>
          <p:nvPr/>
        </p:nvSpPr>
        <p:spPr>
          <a:xfrm>
            <a:off x="266990" y="874257"/>
            <a:ext cx="4884129" cy="34986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b="1">
                <a:solidFill>
                  <a:schemeClr val="tx1"/>
                </a:solidFill>
                <a:latin typeface="Montserrat" panose="00000500000000000000" pitchFamily="2" charset="0"/>
                <a:cs typeface="Mongolian Baiti" panose="03000500000000000000" pitchFamily="66" charset="0"/>
              </a:rPr>
              <a:t>Dataset: </a:t>
            </a:r>
            <a:r>
              <a:rPr lang="en-US" sz="1200">
                <a:solidFill>
                  <a:schemeClr val="tx1"/>
                </a:solidFill>
                <a:latin typeface="Montserrat" panose="00000500000000000000" pitchFamily="2" charset="0"/>
                <a:cs typeface="Mongolian Baiti" panose="03000500000000000000" pitchFamily="66" charset="0"/>
              </a:rPr>
              <a:t>20BN – Jester (subset of JESTER dataset)</a:t>
            </a:r>
            <a:endParaRPr lang="en-US" sz="1200" b="1">
              <a:solidFill>
                <a:schemeClr val="tx1"/>
              </a:solidFill>
              <a:latin typeface="Montserrat" panose="00000500000000000000" pitchFamily="2" charset="0"/>
              <a:cs typeface="Mongolian Baiti" panose="03000500000000000000" pitchFamily="66" charset="0"/>
            </a:endParaRPr>
          </a:p>
          <a:p>
            <a:pPr marL="285750" indent="-285750" algn="just">
              <a:lnSpc>
                <a:spcPct val="120000"/>
              </a:lnSpc>
              <a:buFont typeface="Wingdings" panose="05000000000000000000" pitchFamily="2" charset="2"/>
              <a:buChar char="Ø"/>
            </a:pPr>
            <a:r>
              <a:rPr lang="en-US" sz="1200" b="1">
                <a:solidFill>
                  <a:schemeClr val="tx1"/>
                </a:solidFill>
                <a:latin typeface="Montserrat" panose="00000500000000000000" pitchFamily="2" charset="0"/>
                <a:cs typeface="Mongolian Baiti" panose="03000500000000000000" pitchFamily="66" charset="0"/>
              </a:rPr>
              <a:t>Characteristics: </a:t>
            </a:r>
            <a:r>
              <a:rPr lang="en-US" sz="1200">
                <a:solidFill>
                  <a:schemeClr val="tx1"/>
                </a:solidFill>
                <a:latin typeface="Montserrat" panose="00000500000000000000" pitchFamily="2" charset="0"/>
                <a:cs typeface="Mongolian Baiti" panose="03000500000000000000" pitchFamily="66" charset="0"/>
              </a:rPr>
              <a:t>A large, </a:t>
            </a:r>
            <a:r>
              <a:rPr lang="en-US" sz="1200" b="1">
                <a:solidFill>
                  <a:schemeClr val="tx1"/>
                </a:solidFill>
                <a:latin typeface="Montserrat" panose="00000500000000000000" pitchFamily="2" charset="0"/>
                <a:cs typeface="Mongolian Baiti" panose="03000500000000000000" pitchFamily="66" charset="0"/>
              </a:rPr>
              <a:t>densely</a:t>
            </a:r>
            <a:r>
              <a:rPr lang="en-US" sz="1200">
                <a:solidFill>
                  <a:schemeClr val="tx1"/>
                </a:solidFill>
                <a:latin typeface="Montserrat" panose="00000500000000000000" pitchFamily="2" charset="0"/>
                <a:cs typeface="Mongolian Baiti" panose="03000500000000000000" pitchFamily="66" charset="0"/>
              </a:rPr>
              <a:t> annotated video dataset of predefined hand gestures captured via laptop or webcam.</a:t>
            </a:r>
          </a:p>
          <a:p>
            <a:pPr marL="285750" indent="-285750" algn="just">
              <a:lnSpc>
                <a:spcPct val="120000"/>
              </a:lnSpc>
              <a:buFont typeface="Wingdings" panose="05000000000000000000" pitchFamily="2" charset="2"/>
              <a:buChar char="Ø"/>
            </a:pPr>
            <a:r>
              <a:rPr lang="en-US" sz="1200" b="1">
                <a:solidFill>
                  <a:schemeClr val="tx1"/>
                </a:solidFill>
                <a:latin typeface="Montserrat" panose="00000500000000000000" pitchFamily="2" charset="0"/>
                <a:cs typeface="Mongolian Baiti" panose="03000500000000000000" pitchFamily="66" charset="0"/>
              </a:rPr>
              <a:t>Structure:</a:t>
            </a:r>
          </a:p>
          <a:p>
            <a:pPr marL="284163" algn="just">
              <a:lnSpc>
                <a:spcPct val="120000"/>
              </a:lnSpc>
            </a:pPr>
            <a:r>
              <a:rPr lang="en-US" sz="1200">
                <a:solidFill>
                  <a:schemeClr val="tx1"/>
                </a:solidFill>
                <a:latin typeface="Montserrat" panose="00000500000000000000" pitchFamily="2" charset="0"/>
                <a:cs typeface="Mongolian Baiti" panose="03000500000000000000" pitchFamily="66" charset="0"/>
              </a:rPr>
              <a:t>3 main folders:</a:t>
            </a:r>
          </a:p>
          <a:p>
            <a:pPr marL="574675" indent="-230188"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Train (50.400 directories)</a:t>
            </a:r>
          </a:p>
          <a:p>
            <a:pPr marL="574675" indent="-230188"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Validation (7.047 directories)</a:t>
            </a:r>
          </a:p>
          <a:p>
            <a:pPr marL="574675" indent="-230188"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Test (6.981 directories)</a:t>
            </a:r>
            <a:r>
              <a:rPr lang="en-US" sz="1200" b="1">
                <a:solidFill>
                  <a:schemeClr val="tx1"/>
                </a:solidFill>
                <a:latin typeface="Montserrat" panose="00000500000000000000" pitchFamily="2" charset="0"/>
                <a:cs typeface="Mongolian Baiti" panose="03000500000000000000" pitchFamily="66" charset="0"/>
              </a:rPr>
              <a:t> </a:t>
            </a:r>
          </a:p>
          <a:p>
            <a:pPr marL="284163" algn="just">
              <a:lnSpc>
                <a:spcPct val="120000"/>
              </a:lnSpc>
            </a:pPr>
            <a:r>
              <a:rPr lang="en-US" sz="1200">
                <a:solidFill>
                  <a:schemeClr val="tx1"/>
                </a:solidFill>
                <a:latin typeface="Montserrat" panose="00000500000000000000" pitchFamily="2" charset="0"/>
                <a:cs typeface="Mongolian Baiti" panose="03000500000000000000" pitchFamily="66" charset="0"/>
              </a:rPr>
              <a:t>3 annotation files:</a:t>
            </a:r>
          </a:p>
          <a:p>
            <a:pPr marL="574675" indent="-228600"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Train.csv</a:t>
            </a:r>
          </a:p>
          <a:p>
            <a:pPr marL="574675" indent="-228600"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Validation.csv</a:t>
            </a:r>
          </a:p>
          <a:p>
            <a:pPr marL="574675" indent="-228600" algn="just">
              <a:lnSpc>
                <a:spcPct val="120000"/>
              </a:lnSpc>
              <a:buFont typeface="Wingdings" panose="05000000000000000000" pitchFamily="2" charset="2"/>
              <a:buChar char="§"/>
            </a:pPr>
            <a:r>
              <a:rPr lang="en-US" sz="1200">
                <a:solidFill>
                  <a:schemeClr val="tx1"/>
                </a:solidFill>
                <a:latin typeface="Montserrat" panose="00000500000000000000" pitchFamily="2" charset="0"/>
                <a:cs typeface="Mongolian Baiti" panose="03000500000000000000" pitchFamily="66" charset="0"/>
              </a:rPr>
              <a:t>Test.csv</a:t>
            </a:r>
          </a:p>
          <a:p>
            <a:pPr marL="284163" indent="-171450" algn="just">
              <a:lnSpc>
                <a:spcPct val="120000"/>
              </a:lnSpc>
              <a:buFont typeface="Wingdings" panose="05000000000000000000" pitchFamily="2" charset="2"/>
              <a:buChar char="Ø"/>
            </a:pPr>
            <a:r>
              <a:rPr lang="en-US" sz="1200" b="1">
                <a:solidFill>
                  <a:schemeClr val="tx1"/>
                </a:solidFill>
                <a:latin typeface="Montserrat" panose="00000500000000000000" pitchFamily="2" charset="0"/>
                <a:cs typeface="Mongolian Baiti" panose="03000500000000000000" pitchFamily="66" charset="0"/>
              </a:rPr>
              <a:t>Labels: 27 gesture classes (Stop sign, Thumb up…).</a:t>
            </a:r>
          </a:p>
        </p:txBody>
      </p:sp>
      <p:cxnSp>
        <p:nvCxnSpPr>
          <p:cNvPr id="26" name="Straight Connector 25">
            <a:extLst>
              <a:ext uri="{FF2B5EF4-FFF2-40B4-BE49-F238E27FC236}">
                <a16:creationId xmlns:a16="http://schemas.microsoft.com/office/drawing/2014/main" id="{538CB135-D284-8F4D-152C-019C60696EBC}"/>
              </a:ext>
            </a:extLst>
          </p:cNvPr>
          <p:cNvCxnSpPr>
            <a:cxnSpLocks/>
          </p:cNvCxnSpPr>
          <p:nvPr/>
        </p:nvCxnSpPr>
        <p:spPr>
          <a:xfrm>
            <a:off x="3262603" y="2293616"/>
            <a:ext cx="0" cy="72136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6F708F2-B298-31C9-093C-5B2B67FB88A3}"/>
              </a:ext>
            </a:extLst>
          </p:cNvPr>
          <p:cNvSpPr/>
          <p:nvPr/>
        </p:nvSpPr>
        <p:spPr>
          <a:xfrm>
            <a:off x="3262603" y="2464034"/>
            <a:ext cx="1959638"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tx1"/>
                </a:solidFill>
                <a:latin typeface="Montserrat" panose="00000500000000000000" pitchFamily="2" charset="0"/>
                <a:cs typeface="Mongolian Baiti" panose="03000500000000000000" pitchFamily="66" charset="0"/>
              </a:rPr>
              <a:t>Each directory contains </a:t>
            </a:r>
            <a:r>
              <a:rPr lang="en-US" sz="1200" b="1">
                <a:solidFill>
                  <a:schemeClr val="tx1"/>
                </a:solidFill>
                <a:latin typeface="Montserrat" panose="00000500000000000000" pitchFamily="2" charset="0"/>
                <a:cs typeface="Mongolian Baiti" panose="03000500000000000000" pitchFamily="66" charset="0"/>
              </a:rPr>
              <a:t>37 frames</a:t>
            </a:r>
            <a:r>
              <a:rPr lang="en-US" sz="1200">
                <a:solidFill>
                  <a:schemeClr val="tx1"/>
                </a:solidFill>
                <a:latin typeface="Montserrat" panose="00000500000000000000" pitchFamily="2" charset="0"/>
                <a:cs typeface="Mongolian Baiti" panose="03000500000000000000" pitchFamily="66" charset="0"/>
              </a:rPr>
              <a:t> of single gesture video</a:t>
            </a:r>
          </a:p>
        </p:txBody>
      </p:sp>
      <p:cxnSp>
        <p:nvCxnSpPr>
          <p:cNvPr id="28" name="Straight Connector 27">
            <a:extLst>
              <a:ext uri="{FF2B5EF4-FFF2-40B4-BE49-F238E27FC236}">
                <a16:creationId xmlns:a16="http://schemas.microsoft.com/office/drawing/2014/main" id="{718F5C67-A9C9-8D5A-B7AF-9944E9863294}"/>
              </a:ext>
            </a:extLst>
          </p:cNvPr>
          <p:cNvCxnSpPr>
            <a:cxnSpLocks/>
          </p:cNvCxnSpPr>
          <p:nvPr/>
        </p:nvCxnSpPr>
        <p:spPr>
          <a:xfrm>
            <a:off x="3247363" y="3185686"/>
            <a:ext cx="0" cy="72136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830A215-0FD3-BBDA-AF6D-9EE6A6A82818}"/>
              </a:ext>
            </a:extLst>
          </p:cNvPr>
          <p:cNvSpPr/>
          <p:nvPr/>
        </p:nvSpPr>
        <p:spPr>
          <a:xfrm>
            <a:off x="3262603" y="3356104"/>
            <a:ext cx="2213638" cy="38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00" b="1">
                <a:solidFill>
                  <a:schemeClr val="tx1"/>
                </a:solidFill>
                <a:latin typeface="Montserrat" panose="00000500000000000000" pitchFamily="2" charset="0"/>
                <a:cs typeface="Mongolian Baiti" panose="03000500000000000000" pitchFamily="66" charset="0"/>
              </a:rPr>
              <a:t>Mapping</a:t>
            </a:r>
          </a:p>
          <a:p>
            <a:pPr>
              <a:lnSpc>
                <a:spcPct val="120000"/>
              </a:lnSpc>
            </a:pPr>
            <a:r>
              <a:rPr lang="en-US" sz="1200">
                <a:solidFill>
                  <a:schemeClr val="tx1"/>
                </a:solidFill>
                <a:latin typeface="Montserrat" panose="00000500000000000000" pitchFamily="2" charset="0"/>
                <a:cs typeface="Mongolian Baiti" panose="03000500000000000000" pitchFamily="66" charset="0"/>
              </a:rPr>
              <a:t>&lt;</a:t>
            </a:r>
            <a:r>
              <a:rPr lang="en-US" sz="1200" err="1">
                <a:solidFill>
                  <a:schemeClr val="tx1"/>
                </a:solidFill>
                <a:latin typeface="Montserrat" panose="00000500000000000000" pitchFamily="2" charset="0"/>
                <a:cs typeface="Mongolian Baiti" panose="03000500000000000000" pitchFamily="66" charset="0"/>
              </a:rPr>
              <a:t>Video_id</a:t>
            </a:r>
            <a:r>
              <a:rPr lang="en-US" sz="1200">
                <a:solidFill>
                  <a:schemeClr val="tx1"/>
                </a:solidFill>
                <a:latin typeface="Montserrat" panose="00000500000000000000" pitchFamily="2" charset="0"/>
                <a:cs typeface="Mongolian Baiti" panose="03000500000000000000" pitchFamily="66" charset="0"/>
              </a:rPr>
              <a:t>, Gesture label&gt;</a:t>
            </a:r>
          </a:p>
        </p:txBody>
      </p:sp>
      <p:sp>
        <p:nvSpPr>
          <p:cNvPr id="4" name="Google Shape;293;p33">
            <a:extLst>
              <a:ext uri="{FF2B5EF4-FFF2-40B4-BE49-F238E27FC236}">
                <a16:creationId xmlns:a16="http://schemas.microsoft.com/office/drawing/2014/main" id="{6DD86834-C3B0-0743-CBC4-E3CA4EE6FAB9}"/>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6741A339-628C-655E-C8B7-030A47A6B05B}"/>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38416674-B3EE-F0A7-8444-93DE9F54FE08}"/>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9C253DA4-5A2F-0DF7-E3FE-0CF354709C3C}"/>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DC61DE6F-E606-D9A6-1E4B-5065A54D7D7B}"/>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9" name="Straight Connector 8">
            <a:extLst>
              <a:ext uri="{FF2B5EF4-FFF2-40B4-BE49-F238E27FC236}">
                <a16:creationId xmlns:a16="http://schemas.microsoft.com/office/drawing/2014/main" id="{37D07659-5CE6-71AC-31C4-597AD7F4011F}"/>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Google Shape;275;p31">
            <a:extLst>
              <a:ext uri="{FF2B5EF4-FFF2-40B4-BE49-F238E27FC236}">
                <a16:creationId xmlns:a16="http://schemas.microsoft.com/office/drawing/2014/main" id="{77AEA516-CB53-62FD-3D21-15F18E339D2F}"/>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06</a:t>
            </a:r>
          </a:p>
        </p:txBody>
      </p:sp>
    </p:spTree>
    <p:extLst>
      <p:ext uri="{BB962C8B-B14F-4D97-AF65-F5344CB8AC3E}">
        <p14:creationId xmlns:p14="http://schemas.microsoft.com/office/powerpoint/2010/main" val="3835091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C571CEAF-13F3-BE96-3CA7-0E342795F236}"/>
            </a:ext>
          </a:extLst>
        </p:cNvPr>
        <p:cNvGrpSpPr/>
        <p:nvPr/>
      </p:nvGrpSpPr>
      <p:grpSpPr>
        <a:xfrm>
          <a:off x="0" y="0"/>
          <a:ext cx="0" cy="0"/>
          <a:chOff x="0" y="0"/>
          <a:chExt cx="0" cy="0"/>
        </a:xfrm>
      </p:grpSpPr>
      <p:grpSp>
        <p:nvGrpSpPr>
          <p:cNvPr id="295" name="Google Shape;295;p33">
            <a:extLst>
              <a:ext uri="{FF2B5EF4-FFF2-40B4-BE49-F238E27FC236}">
                <a16:creationId xmlns:a16="http://schemas.microsoft.com/office/drawing/2014/main" id="{80BB0456-0D30-2269-7D2C-526BBBB3C458}"/>
              </a:ext>
            </a:extLst>
          </p:cNvPr>
          <p:cNvGrpSpPr/>
          <p:nvPr/>
        </p:nvGrpSpPr>
        <p:grpSpPr>
          <a:xfrm rot="756538">
            <a:off x="5159567" y="-1610422"/>
            <a:ext cx="4574157" cy="3479412"/>
            <a:chOff x="1522650" y="1117750"/>
            <a:chExt cx="4574075" cy="3479350"/>
          </a:xfrm>
        </p:grpSpPr>
        <p:sp>
          <p:nvSpPr>
            <p:cNvPr id="296" name="Google Shape;296;p33">
              <a:extLst>
                <a:ext uri="{FF2B5EF4-FFF2-40B4-BE49-F238E27FC236}">
                  <a16:creationId xmlns:a16="http://schemas.microsoft.com/office/drawing/2014/main" id="{18ED0D5F-4451-C441-64D4-96422E1744DE}"/>
                </a:ext>
              </a:extLst>
            </p:cNvPr>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a:extLst>
                <a:ext uri="{FF2B5EF4-FFF2-40B4-BE49-F238E27FC236}">
                  <a16:creationId xmlns:a16="http://schemas.microsoft.com/office/drawing/2014/main" id="{52D03463-505D-C6CE-056F-0EA98FC13964}"/>
                </a:ext>
              </a:extLst>
            </p:cNvPr>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15;p35">
            <a:extLst>
              <a:ext uri="{FF2B5EF4-FFF2-40B4-BE49-F238E27FC236}">
                <a16:creationId xmlns:a16="http://schemas.microsoft.com/office/drawing/2014/main" id="{CCC68905-3F03-F081-BC9A-955881482A00}"/>
              </a:ext>
            </a:extLst>
          </p:cNvPr>
          <p:cNvSpPr txBox="1">
            <a:spLocks noGrp="1"/>
          </p:cNvSpPr>
          <p:nvPr>
            <p:ph type="title"/>
          </p:nvPr>
        </p:nvSpPr>
        <p:spPr>
          <a:xfrm>
            <a:off x="196924" y="125781"/>
            <a:ext cx="7704000" cy="467655"/>
          </a:xfrm>
          <a:prstGeom prst="rect">
            <a:avLst/>
          </a:prstGeom>
        </p:spPr>
        <p:txBody>
          <a:bodyPr spcFirstLastPara="1" wrap="square" lIns="91425" tIns="91425" rIns="91425" bIns="91425" anchor="t" anchorCtr="0">
            <a:noAutofit/>
          </a:bodyPr>
          <a:lstStyle/>
          <a:p>
            <a:r>
              <a:rPr lang="en" sz="2400" b="1">
                <a:latin typeface="Montserrat" panose="00000500000000000000" pitchFamily="2" charset="0"/>
              </a:rPr>
              <a:t>Dataset</a:t>
            </a:r>
          </a:p>
        </p:txBody>
      </p:sp>
      <p:cxnSp>
        <p:nvCxnSpPr>
          <p:cNvPr id="16" name="Straight Connector 15">
            <a:extLst>
              <a:ext uri="{FF2B5EF4-FFF2-40B4-BE49-F238E27FC236}">
                <a16:creationId xmlns:a16="http://schemas.microsoft.com/office/drawing/2014/main" id="{BBF35115-4F32-2E97-1F90-6ADD98F79892}"/>
              </a:ext>
            </a:extLst>
          </p:cNvPr>
          <p:cNvCxnSpPr>
            <a:cxnSpLocks/>
          </p:cNvCxnSpPr>
          <p:nvPr/>
        </p:nvCxnSpPr>
        <p:spPr>
          <a:xfrm>
            <a:off x="196924" y="182357"/>
            <a:ext cx="0" cy="467655"/>
          </a:xfrm>
          <a:prstGeom prst="line">
            <a:avLst/>
          </a:prstGeom>
          <a:ln w="19050"/>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2B7590A3-CBAB-E1C5-3480-8D0207892446}"/>
              </a:ext>
            </a:extLst>
          </p:cNvPr>
          <p:cNvSpPr/>
          <p:nvPr/>
        </p:nvSpPr>
        <p:spPr>
          <a:xfrm>
            <a:off x="501795" y="459037"/>
            <a:ext cx="8140410" cy="8834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solidFill>
                  <a:schemeClr val="tx1"/>
                </a:solidFill>
                <a:latin typeface="Montserrat" panose="00000500000000000000" pitchFamily="2" charset="0"/>
                <a:ea typeface="Aptos" panose="020B0004020202020204" pitchFamily="34" charset="0"/>
              </a:rPr>
              <a:t>For the purpose of integrating gesture control with the YouTube application, </a:t>
            </a:r>
          </a:p>
          <a:p>
            <a:pPr algn="just">
              <a:lnSpc>
                <a:spcPct val="120000"/>
              </a:lnSpc>
            </a:pPr>
            <a:r>
              <a:rPr lang="en-US">
                <a:solidFill>
                  <a:schemeClr val="tx1"/>
                </a:solidFill>
                <a:latin typeface="Montserrat" panose="00000500000000000000" pitchFamily="2" charset="0"/>
                <a:ea typeface="Aptos" panose="020B0004020202020204" pitchFamily="34" charset="0"/>
              </a:rPr>
              <a:t>we selected </a:t>
            </a:r>
            <a:r>
              <a:rPr lang="en-US" b="1">
                <a:solidFill>
                  <a:schemeClr val="tx1"/>
                </a:solidFill>
                <a:latin typeface="Montserrat" panose="00000500000000000000" pitchFamily="2" charset="0"/>
                <a:ea typeface="Aptos" panose="020B0004020202020204" pitchFamily="34" charset="0"/>
              </a:rPr>
              <a:t>18</a:t>
            </a:r>
            <a:r>
              <a:rPr lang="en-US">
                <a:solidFill>
                  <a:schemeClr val="tx1"/>
                </a:solidFill>
                <a:latin typeface="Montserrat" panose="00000500000000000000" pitchFamily="2" charset="0"/>
                <a:ea typeface="Aptos" panose="020B0004020202020204" pitchFamily="34" charset="0"/>
              </a:rPr>
              <a:t> specific gesture labels</a:t>
            </a:r>
            <a:endParaRPr lang="en-US">
              <a:solidFill>
                <a:schemeClr val="tx1"/>
              </a:solidFill>
              <a:latin typeface="Montserrat" panose="00000500000000000000" pitchFamily="2" charset="0"/>
              <a:cs typeface="Mongolian Baiti" panose="03000500000000000000" pitchFamily="66" charset="0"/>
            </a:endParaRPr>
          </a:p>
        </p:txBody>
      </p:sp>
      <p:graphicFrame>
        <p:nvGraphicFramePr>
          <p:cNvPr id="18" name="Table 17">
            <a:extLst>
              <a:ext uri="{FF2B5EF4-FFF2-40B4-BE49-F238E27FC236}">
                <a16:creationId xmlns:a16="http://schemas.microsoft.com/office/drawing/2014/main" id="{2FC5B0E1-F840-EC4E-02E1-7306E909BC52}"/>
              </a:ext>
            </a:extLst>
          </p:cNvPr>
          <p:cNvGraphicFramePr>
            <a:graphicFrameLocks noGrp="1"/>
          </p:cNvGraphicFramePr>
          <p:nvPr>
            <p:extLst>
              <p:ext uri="{D42A27DB-BD31-4B8C-83A1-F6EECF244321}">
                <p14:modId xmlns:p14="http://schemas.microsoft.com/office/powerpoint/2010/main" val="117326420"/>
              </p:ext>
            </p:extLst>
          </p:nvPr>
        </p:nvGraphicFramePr>
        <p:xfrm>
          <a:off x="887775" y="1208061"/>
          <a:ext cx="7186954" cy="3538563"/>
        </p:xfrm>
        <a:graphic>
          <a:graphicData uri="http://schemas.openxmlformats.org/drawingml/2006/table">
            <a:tbl>
              <a:tblPr firstRow="1" firstCol="1" bandRow="1">
                <a:tableStyleId>{CD2DFFDB-5507-49D7-89B4-0C1C3621BE3E}</a:tableStyleId>
              </a:tblPr>
              <a:tblGrid>
                <a:gridCol w="329350">
                  <a:extLst>
                    <a:ext uri="{9D8B030D-6E8A-4147-A177-3AD203B41FA5}">
                      <a16:colId xmlns:a16="http://schemas.microsoft.com/office/drawing/2014/main" val="2255968580"/>
                    </a:ext>
                  </a:extLst>
                </a:gridCol>
                <a:gridCol w="3205314">
                  <a:extLst>
                    <a:ext uri="{9D8B030D-6E8A-4147-A177-3AD203B41FA5}">
                      <a16:colId xmlns:a16="http://schemas.microsoft.com/office/drawing/2014/main" val="643050845"/>
                    </a:ext>
                  </a:extLst>
                </a:gridCol>
                <a:gridCol w="2262481">
                  <a:extLst>
                    <a:ext uri="{9D8B030D-6E8A-4147-A177-3AD203B41FA5}">
                      <a16:colId xmlns:a16="http://schemas.microsoft.com/office/drawing/2014/main" val="3366875306"/>
                    </a:ext>
                  </a:extLst>
                </a:gridCol>
                <a:gridCol w="1389809">
                  <a:extLst>
                    <a:ext uri="{9D8B030D-6E8A-4147-A177-3AD203B41FA5}">
                      <a16:colId xmlns:a16="http://schemas.microsoft.com/office/drawing/2014/main" val="930565609"/>
                    </a:ext>
                  </a:extLst>
                </a:gridCol>
              </a:tblGrid>
              <a:tr h="219283">
                <a:tc>
                  <a:txBody>
                    <a:bodyPr/>
                    <a:lstStyle/>
                    <a:p>
                      <a:pPr algn="ctr">
                        <a:lnSpc>
                          <a:spcPct val="150000"/>
                        </a:lnSpc>
                        <a:spcAft>
                          <a:spcPts val="800"/>
                        </a:spcAft>
                        <a:buNone/>
                      </a:pPr>
                      <a:r>
                        <a:rPr lang="en-GB" sz="900" b="1" kern="100">
                          <a:effectLst/>
                          <a:latin typeface="Montserrat" panose="00000500000000000000" pitchFamily="2" charset="0"/>
                        </a:rPr>
                        <a:t>No.</a:t>
                      </a:r>
                      <a:endParaRPr lang="en-US" sz="700" b="1"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b="1" kern="100">
                          <a:effectLst/>
                          <a:latin typeface="Montserrat" panose="00000500000000000000" pitchFamily="2" charset="0"/>
                        </a:rPr>
                        <a:t>Label</a:t>
                      </a:r>
                      <a:endParaRPr lang="en-US" sz="700" b="1"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b="1" kern="100">
                          <a:effectLst/>
                          <a:latin typeface="Montserrat" panose="00000500000000000000" pitchFamily="2" charset="0"/>
                        </a:rPr>
                        <a:t>Functionality</a:t>
                      </a:r>
                      <a:endParaRPr lang="en-US" sz="700" b="1"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b="1" kern="100">
                          <a:effectLst/>
                          <a:latin typeface="Montserrat" panose="00000500000000000000" pitchFamily="2" charset="0"/>
                        </a:rPr>
                        <a:t>Keyboard Shortcut</a:t>
                      </a:r>
                      <a:endParaRPr lang="en-US" sz="700" b="1"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2046424"/>
                  </a:ext>
                </a:extLst>
              </a:tr>
              <a:tr h="157132">
                <a:tc>
                  <a:txBody>
                    <a:bodyPr/>
                    <a:lstStyle/>
                    <a:p>
                      <a:pPr algn="ctr">
                        <a:lnSpc>
                          <a:spcPct val="150000"/>
                        </a:lnSpc>
                        <a:spcAft>
                          <a:spcPts val="800"/>
                        </a:spcAft>
                        <a:buNone/>
                      </a:pPr>
                      <a:r>
                        <a:rPr lang="en-GB" sz="900" kern="100">
                          <a:effectLst/>
                          <a:latin typeface="Montserrat" panose="00000500000000000000" pitchFamily="2" charset="0"/>
                        </a:rPr>
                        <a:t>1</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Doing other things</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ea typeface="Aptos" panose="020B0004020202020204" pitchFamily="34" charset="0"/>
                          <a:cs typeface="Arial" panose="020B0604020202020204" pitchFamily="34" charset="0"/>
                        </a:rPr>
                        <a:t>X</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ea typeface="Aptos" panose="020B0004020202020204" pitchFamily="34" charset="0"/>
                          <a:cs typeface="Arial" panose="020B0604020202020204" pitchFamily="34" charset="0"/>
                        </a:rPr>
                        <a:t>X</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45315265"/>
                  </a:ext>
                </a:extLst>
              </a:tr>
              <a:tr h="157132">
                <a:tc>
                  <a:txBody>
                    <a:bodyPr/>
                    <a:lstStyle/>
                    <a:p>
                      <a:pPr algn="ctr">
                        <a:lnSpc>
                          <a:spcPct val="150000"/>
                        </a:lnSpc>
                        <a:spcAft>
                          <a:spcPts val="800"/>
                        </a:spcAft>
                        <a:buNone/>
                      </a:pPr>
                      <a:r>
                        <a:rPr lang="en-GB" sz="900" kern="100">
                          <a:effectLst/>
                          <a:latin typeface="Montserrat" panose="00000500000000000000" pitchFamily="2" charset="0"/>
                        </a:rPr>
                        <a:t>2</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No gesture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ea typeface="Aptos" panose="020B0004020202020204" pitchFamily="34" charset="0"/>
                          <a:cs typeface="Arial" panose="020B0604020202020204" pitchFamily="34" charset="0"/>
                        </a:rPr>
                        <a:t>X</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ea typeface="Aptos" panose="020B0004020202020204" pitchFamily="34" charset="0"/>
                          <a:cs typeface="Arial" panose="020B0604020202020204" pitchFamily="34" charset="0"/>
                        </a:rPr>
                        <a:t>X</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89347165"/>
                  </a:ext>
                </a:extLst>
              </a:tr>
              <a:tr h="215709">
                <a:tc>
                  <a:txBody>
                    <a:bodyPr/>
                    <a:lstStyle/>
                    <a:p>
                      <a:pPr algn="ctr">
                        <a:lnSpc>
                          <a:spcPct val="150000"/>
                        </a:lnSpc>
                        <a:spcAft>
                          <a:spcPts val="800"/>
                        </a:spcAft>
                        <a:buNone/>
                      </a:pPr>
                      <a:r>
                        <a:rPr lang="en-GB" sz="900" kern="100">
                          <a:effectLst/>
                          <a:latin typeface="Montserrat" panose="00000500000000000000" pitchFamily="2" charset="0"/>
                        </a:rPr>
                        <a:t>3</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Rolling Hand Backward</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Seek to previous chapter</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Ctrl + &lt;--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93962321"/>
                  </a:ext>
                </a:extLst>
              </a:tr>
              <a:tr h="157132">
                <a:tc>
                  <a:txBody>
                    <a:bodyPr/>
                    <a:lstStyle/>
                    <a:p>
                      <a:pPr algn="ctr">
                        <a:lnSpc>
                          <a:spcPct val="150000"/>
                        </a:lnSpc>
                        <a:spcAft>
                          <a:spcPts val="800"/>
                        </a:spcAft>
                        <a:buNone/>
                      </a:pPr>
                      <a:r>
                        <a:rPr lang="en-GB" sz="900" kern="100">
                          <a:effectLst/>
                          <a:latin typeface="Montserrat" panose="00000500000000000000" pitchFamily="2" charset="0"/>
                        </a:rPr>
                        <a:t>4</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Rolling Hand Forward</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Seek to next chapter</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Ctrl + --&gt;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48582867"/>
                  </a:ext>
                </a:extLst>
              </a:tr>
              <a:tr h="157132">
                <a:tc>
                  <a:txBody>
                    <a:bodyPr/>
                    <a:lstStyle/>
                    <a:p>
                      <a:pPr algn="ctr">
                        <a:lnSpc>
                          <a:spcPct val="150000"/>
                        </a:lnSpc>
                        <a:spcAft>
                          <a:spcPts val="800"/>
                        </a:spcAft>
                        <a:buNone/>
                      </a:pPr>
                      <a:r>
                        <a:rPr lang="en-GB" sz="900" kern="100">
                          <a:effectLst/>
                          <a:latin typeface="Montserrat" panose="00000500000000000000" pitchFamily="2" charset="0"/>
                        </a:rPr>
                        <a:t>5</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Shaking Hand</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Stop detect gesture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X</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94646101"/>
                  </a:ext>
                </a:extLst>
              </a:tr>
              <a:tr h="157132">
                <a:tc>
                  <a:txBody>
                    <a:bodyPr/>
                    <a:lstStyle/>
                    <a:p>
                      <a:pPr algn="ctr">
                        <a:lnSpc>
                          <a:spcPct val="150000"/>
                        </a:lnSpc>
                        <a:spcAft>
                          <a:spcPts val="800"/>
                        </a:spcAft>
                        <a:buNone/>
                      </a:pPr>
                      <a:r>
                        <a:rPr lang="en-GB" sz="900" kern="100">
                          <a:effectLst/>
                          <a:latin typeface="Montserrat" panose="00000500000000000000" pitchFamily="2" charset="0"/>
                        </a:rPr>
                        <a:t>6</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Sliding Two Fingers Down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Decrease Volume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Arrow up</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00738977"/>
                  </a:ext>
                </a:extLst>
              </a:tr>
              <a:tr h="157132">
                <a:tc>
                  <a:txBody>
                    <a:bodyPr/>
                    <a:lstStyle/>
                    <a:p>
                      <a:pPr algn="ctr">
                        <a:lnSpc>
                          <a:spcPct val="150000"/>
                        </a:lnSpc>
                        <a:spcAft>
                          <a:spcPts val="800"/>
                        </a:spcAft>
                        <a:buNone/>
                      </a:pPr>
                      <a:r>
                        <a:rPr lang="en-GB" sz="900" kern="100">
                          <a:effectLst/>
                          <a:latin typeface="Montserrat" panose="00000500000000000000" pitchFamily="2" charset="0"/>
                        </a:rPr>
                        <a:t>7</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Sliding Two Fingers Left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Increase Volume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Arrow down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17612628"/>
                  </a:ext>
                </a:extLst>
              </a:tr>
              <a:tr h="157132">
                <a:tc>
                  <a:txBody>
                    <a:bodyPr/>
                    <a:lstStyle/>
                    <a:p>
                      <a:pPr algn="ctr">
                        <a:lnSpc>
                          <a:spcPct val="150000"/>
                        </a:lnSpc>
                        <a:spcAft>
                          <a:spcPts val="800"/>
                        </a:spcAft>
                        <a:buNone/>
                      </a:pPr>
                      <a:r>
                        <a:rPr lang="en-GB" sz="900" kern="100">
                          <a:effectLst/>
                          <a:latin typeface="Montserrat" panose="00000500000000000000" pitchFamily="2" charset="0"/>
                        </a:rPr>
                        <a:t>8</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Sliding Two Fingers Right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Seek forward 5 secs</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--&gt;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14147787"/>
                  </a:ext>
                </a:extLst>
              </a:tr>
              <a:tr h="157132">
                <a:tc>
                  <a:txBody>
                    <a:bodyPr/>
                    <a:lstStyle/>
                    <a:p>
                      <a:pPr algn="ctr">
                        <a:lnSpc>
                          <a:spcPct val="150000"/>
                        </a:lnSpc>
                        <a:spcAft>
                          <a:spcPts val="800"/>
                        </a:spcAft>
                        <a:buNone/>
                      </a:pPr>
                      <a:r>
                        <a:rPr lang="en-GB" sz="900" kern="100">
                          <a:effectLst/>
                          <a:latin typeface="Montserrat" panose="00000500000000000000" pitchFamily="2" charset="0"/>
                        </a:rPr>
                        <a:t>9</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Sliding Two Fingers Up</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Seek backward 5 secs</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&lt;--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85667835"/>
                  </a:ext>
                </a:extLst>
              </a:tr>
              <a:tr h="157132">
                <a:tc>
                  <a:txBody>
                    <a:bodyPr/>
                    <a:lstStyle/>
                    <a:p>
                      <a:pPr algn="ctr">
                        <a:lnSpc>
                          <a:spcPct val="150000"/>
                        </a:lnSpc>
                        <a:spcAft>
                          <a:spcPts val="800"/>
                        </a:spcAft>
                        <a:buNone/>
                      </a:pPr>
                      <a:r>
                        <a:rPr lang="en-GB" sz="900" kern="100">
                          <a:effectLst/>
                          <a:latin typeface="Montserrat" panose="00000500000000000000" pitchFamily="2" charset="0"/>
                        </a:rPr>
                        <a:t>10</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Stop Sign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Toggle play/pause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K</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9893000"/>
                  </a:ext>
                </a:extLst>
              </a:tr>
              <a:tr h="157132">
                <a:tc>
                  <a:txBody>
                    <a:bodyPr/>
                    <a:lstStyle/>
                    <a:p>
                      <a:pPr algn="ctr">
                        <a:lnSpc>
                          <a:spcPct val="150000"/>
                        </a:lnSpc>
                        <a:spcAft>
                          <a:spcPts val="800"/>
                        </a:spcAft>
                        <a:buNone/>
                      </a:pPr>
                      <a:r>
                        <a:rPr lang="en-GB" sz="900" kern="100">
                          <a:effectLst/>
                          <a:latin typeface="Montserrat" panose="00000500000000000000" pitchFamily="2" charset="0"/>
                        </a:rPr>
                        <a:t>11</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Swiping Down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Toggle captions</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C</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34474879"/>
                  </a:ext>
                </a:extLst>
              </a:tr>
              <a:tr h="157132">
                <a:tc>
                  <a:txBody>
                    <a:bodyPr/>
                    <a:lstStyle/>
                    <a:p>
                      <a:pPr algn="ctr">
                        <a:lnSpc>
                          <a:spcPct val="150000"/>
                        </a:lnSpc>
                        <a:spcAft>
                          <a:spcPts val="800"/>
                        </a:spcAft>
                        <a:buNone/>
                      </a:pPr>
                      <a:r>
                        <a:rPr lang="en-GB" sz="900" kern="100">
                          <a:effectLst/>
                          <a:latin typeface="Montserrat" panose="00000500000000000000" pitchFamily="2" charset="0"/>
                        </a:rPr>
                        <a:t>12</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Swiping Left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Switch to previous tab</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Alt + &lt;--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9970739"/>
                  </a:ext>
                </a:extLst>
              </a:tr>
              <a:tr h="157132">
                <a:tc>
                  <a:txBody>
                    <a:bodyPr/>
                    <a:lstStyle/>
                    <a:p>
                      <a:pPr algn="ctr">
                        <a:lnSpc>
                          <a:spcPct val="150000"/>
                        </a:lnSpc>
                        <a:spcAft>
                          <a:spcPts val="800"/>
                        </a:spcAft>
                        <a:buNone/>
                      </a:pPr>
                      <a:r>
                        <a:rPr lang="en-GB" sz="900" kern="100">
                          <a:effectLst/>
                          <a:latin typeface="Montserrat" panose="00000500000000000000" pitchFamily="2" charset="0"/>
                        </a:rPr>
                        <a:t>13</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Swiping Right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Switch to next tab</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Alt + --&gt;</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25970422"/>
                  </a:ext>
                </a:extLst>
              </a:tr>
              <a:tr h="157132">
                <a:tc>
                  <a:txBody>
                    <a:bodyPr/>
                    <a:lstStyle/>
                    <a:p>
                      <a:pPr algn="ctr">
                        <a:lnSpc>
                          <a:spcPct val="150000"/>
                        </a:lnSpc>
                        <a:spcAft>
                          <a:spcPts val="800"/>
                        </a:spcAft>
                        <a:buNone/>
                      </a:pPr>
                      <a:r>
                        <a:rPr lang="en-GB" sz="900" kern="100">
                          <a:effectLst/>
                          <a:latin typeface="Montserrat" panose="00000500000000000000" pitchFamily="2" charset="0"/>
                        </a:rPr>
                        <a:t>14</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Swiping Up</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Next video</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shift + 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74367865"/>
                  </a:ext>
                </a:extLst>
              </a:tr>
              <a:tr h="157132">
                <a:tc>
                  <a:txBody>
                    <a:bodyPr/>
                    <a:lstStyle/>
                    <a:p>
                      <a:pPr algn="ctr">
                        <a:lnSpc>
                          <a:spcPct val="150000"/>
                        </a:lnSpc>
                        <a:spcAft>
                          <a:spcPts val="800"/>
                        </a:spcAft>
                        <a:buNone/>
                      </a:pPr>
                      <a:r>
                        <a:rPr lang="en-GB" sz="900" kern="100">
                          <a:effectLst/>
                          <a:latin typeface="Montserrat" panose="00000500000000000000" pitchFamily="2" charset="0"/>
                        </a:rPr>
                        <a:t>15</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Thumb Down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Toggle mute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M</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25211674"/>
                  </a:ext>
                </a:extLst>
              </a:tr>
              <a:tr h="157132">
                <a:tc>
                  <a:txBody>
                    <a:bodyPr/>
                    <a:lstStyle/>
                    <a:p>
                      <a:pPr algn="ctr">
                        <a:lnSpc>
                          <a:spcPct val="150000"/>
                        </a:lnSpc>
                        <a:spcAft>
                          <a:spcPts val="800"/>
                        </a:spcAft>
                        <a:buNone/>
                      </a:pPr>
                      <a:r>
                        <a:rPr lang="en-GB" sz="900" kern="100">
                          <a:effectLst/>
                          <a:latin typeface="Montserrat" panose="00000500000000000000" pitchFamily="2" charset="0"/>
                        </a:rPr>
                        <a:t>16</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Thumb Up</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Toggle full screen</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f</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75568953"/>
                  </a:ext>
                </a:extLst>
              </a:tr>
              <a:tr h="157132">
                <a:tc>
                  <a:txBody>
                    <a:bodyPr/>
                    <a:lstStyle/>
                    <a:p>
                      <a:pPr algn="ctr">
                        <a:lnSpc>
                          <a:spcPct val="150000"/>
                        </a:lnSpc>
                        <a:spcAft>
                          <a:spcPts val="800"/>
                        </a:spcAft>
                        <a:buNone/>
                      </a:pPr>
                      <a:r>
                        <a:rPr lang="en-GB" sz="900" kern="100">
                          <a:effectLst/>
                          <a:latin typeface="Montserrat" panose="00000500000000000000" pitchFamily="2" charset="0"/>
                        </a:rPr>
                        <a:t>17</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Turning Hand Clockwise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Increase playback rate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&lt; </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03979869"/>
                  </a:ext>
                </a:extLst>
              </a:tr>
              <a:tr h="0">
                <a:tc>
                  <a:txBody>
                    <a:bodyPr/>
                    <a:lstStyle/>
                    <a:p>
                      <a:pPr algn="ctr">
                        <a:lnSpc>
                          <a:spcPct val="150000"/>
                        </a:lnSpc>
                        <a:spcAft>
                          <a:spcPts val="800"/>
                        </a:spcAft>
                        <a:buNone/>
                      </a:pPr>
                      <a:r>
                        <a:rPr lang="en-GB" sz="900" kern="100">
                          <a:effectLst/>
                          <a:latin typeface="Montserrat" panose="00000500000000000000" pitchFamily="2" charset="0"/>
                        </a:rPr>
                        <a:t>18</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Turning Hand Counterclockwise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Decrease playback rate</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50000"/>
                        </a:lnSpc>
                        <a:spcAft>
                          <a:spcPts val="800"/>
                        </a:spcAft>
                        <a:buNone/>
                      </a:pPr>
                      <a:r>
                        <a:rPr lang="en-GB" sz="900" kern="100">
                          <a:effectLst/>
                          <a:latin typeface="Montserrat" panose="00000500000000000000" pitchFamily="2" charset="0"/>
                        </a:rPr>
                        <a:t>&gt; </a:t>
                      </a:r>
                      <a:endParaRPr lang="en-US" sz="700" kern="100">
                        <a:effectLst/>
                        <a:latin typeface="Montserrat" panose="00000500000000000000" pitchFamily="2" charset="0"/>
                        <a:ea typeface="Aptos" panose="020B0004020202020204" pitchFamily="34" charset="0"/>
                        <a:cs typeface="Arial" panose="020B0604020202020204" pitchFamily="34" charset="0"/>
                      </a:endParaRPr>
                    </a:p>
                  </a:txBody>
                  <a:tcPr marL="50375" marR="503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48917442"/>
                  </a:ext>
                </a:extLst>
              </a:tr>
            </a:tbl>
          </a:graphicData>
        </a:graphic>
      </p:graphicFrame>
      <p:sp>
        <p:nvSpPr>
          <p:cNvPr id="4" name="Google Shape;293;p33">
            <a:extLst>
              <a:ext uri="{FF2B5EF4-FFF2-40B4-BE49-F238E27FC236}">
                <a16:creationId xmlns:a16="http://schemas.microsoft.com/office/drawing/2014/main" id="{FBC44A50-FA66-1859-49DF-5BE379C9304B}"/>
              </a:ext>
            </a:extLst>
          </p:cNvPr>
          <p:cNvSpPr txBox="1">
            <a:spLocks/>
          </p:cNvSpPr>
          <p:nvPr/>
        </p:nvSpPr>
        <p:spPr>
          <a:xfrm>
            <a:off x="2181244" y="4781565"/>
            <a:ext cx="1868921" cy="344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Dataset &amp; Evaluation</a:t>
            </a:r>
          </a:p>
        </p:txBody>
      </p:sp>
      <p:sp>
        <p:nvSpPr>
          <p:cNvPr id="5" name="Google Shape;293;p33">
            <a:extLst>
              <a:ext uri="{FF2B5EF4-FFF2-40B4-BE49-F238E27FC236}">
                <a16:creationId xmlns:a16="http://schemas.microsoft.com/office/drawing/2014/main" id="{8662A801-F2D7-8B39-5433-47327BB61BA7}"/>
              </a:ext>
            </a:extLst>
          </p:cNvPr>
          <p:cNvSpPr txBox="1">
            <a:spLocks/>
          </p:cNvSpPr>
          <p:nvPr/>
        </p:nvSpPr>
        <p:spPr>
          <a:xfrm>
            <a:off x="4266497"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Methodology</a:t>
            </a:r>
            <a:endParaRPr lang="en-US" sz="1200" b="1">
              <a:latin typeface="Montserrat" panose="00000500000000000000" pitchFamily="2" charset="0"/>
            </a:endParaRPr>
          </a:p>
        </p:txBody>
      </p:sp>
      <p:sp>
        <p:nvSpPr>
          <p:cNvPr id="6" name="Google Shape;293;p33">
            <a:extLst>
              <a:ext uri="{FF2B5EF4-FFF2-40B4-BE49-F238E27FC236}">
                <a16:creationId xmlns:a16="http://schemas.microsoft.com/office/drawing/2014/main" id="{1F274A1E-EEB7-60DE-1F8D-025B0F300EB5}"/>
              </a:ext>
            </a:extLst>
          </p:cNvPr>
          <p:cNvSpPr txBox="1">
            <a:spLocks/>
          </p:cNvSpPr>
          <p:nvPr/>
        </p:nvSpPr>
        <p:spPr>
          <a:xfrm>
            <a:off x="7354418" y="4794198"/>
            <a:ext cx="1076357"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r>
              <a:rPr lang="en" sz="1200" b="1">
                <a:latin typeface="Montserrat" panose="00000500000000000000" pitchFamily="2" charset="0"/>
              </a:rPr>
              <a:t>Conclusion</a:t>
            </a:r>
            <a:endParaRPr lang="en-US" sz="1200" b="1">
              <a:latin typeface="Montserrat" panose="00000500000000000000" pitchFamily="2" charset="0"/>
            </a:endParaRPr>
          </a:p>
        </p:txBody>
      </p:sp>
      <p:sp>
        <p:nvSpPr>
          <p:cNvPr id="7" name="Google Shape;293;p33">
            <a:extLst>
              <a:ext uri="{FF2B5EF4-FFF2-40B4-BE49-F238E27FC236}">
                <a16:creationId xmlns:a16="http://schemas.microsoft.com/office/drawing/2014/main" id="{D823DE0C-FD44-0D2C-8293-9F3380F6BB9B}"/>
              </a:ext>
            </a:extLst>
          </p:cNvPr>
          <p:cNvSpPr txBox="1">
            <a:spLocks/>
          </p:cNvSpPr>
          <p:nvPr/>
        </p:nvSpPr>
        <p:spPr>
          <a:xfrm>
            <a:off x="5810458"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 sz="1200" b="1">
                <a:latin typeface="Montserrat" panose="00000500000000000000" pitchFamily="2" charset="0"/>
              </a:rPr>
              <a:t>Result</a:t>
            </a:r>
            <a:endParaRPr lang="en-US" sz="1200" b="1">
              <a:latin typeface="Montserrat" panose="00000500000000000000" pitchFamily="2" charset="0"/>
            </a:endParaRPr>
          </a:p>
        </p:txBody>
      </p:sp>
      <p:sp>
        <p:nvSpPr>
          <p:cNvPr id="8" name="Google Shape;293;p33">
            <a:extLst>
              <a:ext uri="{FF2B5EF4-FFF2-40B4-BE49-F238E27FC236}">
                <a16:creationId xmlns:a16="http://schemas.microsoft.com/office/drawing/2014/main" id="{73B7BE6F-EA09-0B4B-A4D0-75DE6C7007C2}"/>
              </a:ext>
            </a:extLst>
          </p:cNvPr>
          <p:cNvSpPr txBox="1">
            <a:spLocks/>
          </p:cNvSpPr>
          <p:nvPr/>
        </p:nvSpPr>
        <p:spPr>
          <a:xfrm>
            <a:off x="637283" y="4794198"/>
            <a:ext cx="1327629" cy="33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pace Grotesk"/>
              <a:buNone/>
              <a:defRPr sz="4800" b="0" i="0" u="none" strike="noStrike" cap="none">
                <a:solidFill>
                  <a:schemeClr val="dk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3600"/>
              <a:buFont typeface="Space Grotesk"/>
              <a:buNone/>
              <a:defRPr sz="3600" b="1" i="0" u="none" strike="noStrike" cap="none">
                <a:solidFill>
                  <a:schemeClr val="dk1"/>
                </a:solidFill>
                <a:latin typeface="Space Grotesk"/>
                <a:ea typeface="Space Grotesk"/>
                <a:cs typeface="Space Grotesk"/>
                <a:sym typeface="Space Grotesk"/>
              </a:defRPr>
            </a:lvl9pPr>
          </a:lstStyle>
          <a:p>
            <a:pPr marL="0" indent="0" algn="ctr"/>
            <a:r>
              <a:rPr lang="en-US" sz="1200" b="1">
                <a:latin typeface="Montserrat" panose="00000500000000000000" pitchFamily="2" charset="0"/>
              </a:rPr>
              <a:t>Introduction</a:t>
            </a:r>
          </a:p>
        </p:txBody>
      </p:sp>
      <p:cxnSp>
        <p:nvCxnSpPr>
          <p:cNvPr id="9" name="Straight Connector 8">
            <a:extLst>
              <a:ext uri="{FF2B5EF4-FFF2-40B4-BE49-F238E27FC236}">
                <a16:creationId xmlns:a16="http://schemas.microsoft.com/office/drawing/2014/main" id="{22545B0F-4F1A-442D-5A42-A67C70663C3A}"/>
              </a:ext>
            </a:extLst>
          </p:cNvPr>
          <p:cNvCxnSpPr>
            <a:cxnSpLocks/>
          </p:cNvCxnSpPr>
          <p:nvPr/>
        </p:nvCxnSpPr>
        <p:spPr>
          <a:xfrm>
            <a:off x="2292531" y="5074920"/>
            <a:ext cx="1658983"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Google Shape;275;p31">
            <a:extLst>
              <a:ext uri="{FF2B5EF4-FFF2-40B4-BE49-F238E27FC236}">
                <a16:creationId xmlns:a16="http://schemas.microsoft.com/office/drawing/2014/main" id="{AF2512E4-6763-FC79-4537-6511CE062371}"/>
              </a:ext>
            </a:extLst>
          </p:cNvPr>
          <p:cNvSpPr txBox="1">
            <a:spLocks/>
          </p:cNvSpPr>
          <p:nvPr/>
        </p:nvSpPr>
        <p:spPr>
          <a:xfrm>
            <a:off x="8647106" y="4801967"/>
            <a:ext cx="470867" cy="341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SzPct val="100000"/>
            </a:pPr>
            <a:r>
              <a:rPr lang="en-US" sz="1200" b="1" dirty="0">
                <a:latin typeface="Montserrat" panose="00000500000000000000" pitchFamily="2" charset="0"/>
              </a:rPr>
              <a:t>07</a:t>
            </a:r>
          </a:p>
        </p:txBody>
      </p:sp>
    </p:spTree>
    <p:extLst>
      <p:ext uri="{BB962C8B-B14F-4D97-AF65-F5344CB8AC3E}">
        <p14:creationId xmlns:p14="http://schemas.microsoft.com/office/powerpoint/2010/main" val="1007559156"/>
      </p:ext>
    </p:extLst>
  </p:cSld>
  <p:clrMapOvr>
    <a:masterClrMapping/>
  </p:clrMapOvr>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2306</Words>
  <Application>Microsoft Office PowerPoint</Application>
  <PresentationFormat>On-screen Show (16:9)</PresentationFormat>
  <Paragraphs>815</Paragraphs>
  <Slides>37</Slides>
  <Notes>37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37</vt:i4>
      </vt:variant>
    </vt:vector>
  </HeadingPairs>
  <TitlesOfParts>
    <vt:vector size="55" baseType="lpstr">
      <vt:lpstr>Space Grotesk Medium</vt:lpstr>
      <vt:lpstr>Anaheim</vt:lpstr>
      <vt:lpstr>Arial</vt:lpstr>
      <vt:lpstr>Montserrat</vt:lpstr>
      <vt:lpstr>Aptos Display</vt:lpstr>
      <vt:lpstr>CMU Serif</vt:lpstr>
      <vt:lpstr>.VnAvant</vt:lpstr>
      <vt:lpstr>Wingdings</vt:lpstr>
      <vt:lpstr>Cambria Math</vt:lpstr>
      <vt:lpstr>Cairo</vt:lpstr>
      <vt:lpstr>Nunito Light</vt:lpstr>
      <vt:lpstr>Space Grotesk</vt:lpstr>
      <vt:lpstr>Aptos</vt:lpstr>
      <vt:lpstr>PT Sans</vt:lpstr>
      <vt:lpstr>Raleway</vt:lpstr>
      <vt:lpstr>Data Migration Project Proposal by Slidesgo</vt:lpstr>
      <vt:lpstr>1_Custom Design</vt:lpstr>
      <vt:lpstr>Custom Design</vt:lpstr>
      <vt:lpstr>HAND-TRACKING COMPUTER CONTROL</vt:lpstr>
      <vt:lpstr>TABLE OF CONTENTS</vt:lpstr>
      <vt:lpstr>Introduction</vt:lpstr>
      <vt:lpstr>Problem description</vt:lpstr>
      <vt:lpstr>Problem description</vt:lpstr>
      <vt:lpstr>Goal &amp; Target</vt:lpstr>
      <vt:lpstr>Dataset &amp; Evaluation</vt:lpstr>
      <vt:lpstr>Dataset</vt:lpstr>
      <vt:lpstr>Dataset</vt:lpstr>
      <vt:lpstr>Dataset</vt:lpstr>
      <vt:lpstr>Data Preprocessing</vt:lpstr>
      <vt:lpstr>Data Preprocessing</vt:lpstr>
      <vt:lpstr>Data Preprocessing</vt:lpstr>
      <vt:lpstr>Evaluation</vt:lpstr>
      <vt:lpstr>METHODOLOGY</vt:lpstr>
      <vt:lpstr>DSCNET</vt:lpstr>
      <vt:lpstr>MSSTNET (Multi-scale spatial-temporal convolutional neural network</vt:lpstr>
      <vt:lpstr>MSSTNET</vt:lpstr>
      <vt:lpstr>MSSTNET</vt:lpstr>
      <vt:lpstr>Training MSSTNET</vt:lpstr>
      <vt:lpstr>Training MSSTNET</vt:lpstr>
      <vt:lpstr>3D RESNET-50</vt:lpstr>
      <vt:lpstr>3D RESNET-50</vt:lpstr>
      <vt:lpstr>TSM (Temporal Shift Module ) with 2D_Resnet backbone</vt:lpstr>
      <vt:lpstr>Non-local module</vt:lpstr>
      <vt:lpstr>STMEM (Short-Term Motion Extract Module)</vt:lpstr>
      <vt:lpstr>STMEM + TSM-Resnet implementation</vt:lpstr>
      <vt:lpstr>Result and Discussion</vt:lpstr>
      <vt:lpstr>Result</vt:lpstr>
      <vt:lpstr>Discussion: the best model</vt:lpstr>
      <vt:lpstr>Discussion: the combined model</vt:lpstr>
      <vt:lpstr>Discussion: comparison with SOTA</vt:lpstr>
      <vt:lpstr>Application</vt:lpstr>
      <vt:lpstr>Image enhancement</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HAND-TRACKING COMPUTER CONTROL</dc:title>
  <dc:creator>Admin</dc:creator>
  <cp:lastModifiedBy>Bui Khac Chien 20220059</cp:lastModifiedBy>
  <cp:revision>3</cp:revision>
  <dcterms:modified xsi:type="dcterms:W3CDTF">2025-06-04T08:11:26Z</dcterms:modified>
</cp:coreProperties>
</file>